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notesSlides/notesSlide1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notesSlides/notesSlide1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3.xml" ContentType="application/vnd.openxmlformats-officedocument.themeOverride+xml"/>
  <Override PartName="/ppt/notesSlides/notesSlide19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4.xml" ContentType="application/vnd.openxmlformats-officedocument.themeOverr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5.xml" ContentType="application/vnd.openxmlformats-officedocument.themeOverr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6.xml" ContentType="application/vnd.openxmlformats-officedocument.themeOverride+xml"/>
  <Override PartName="/ppt/notesSlides/notesSlide20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7.xml" ContentType="application/vnd.openxmlformats-officedocument.themeOverr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18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9" r:id="rId2"/>
  </p:sldMasterIdLst>
  <p:notesMasterIdLst>
    <p:notesMasterId r:id="rId26"/>
  </p:notesMasterIdLst>
  <p:handoutMasterIdLst>
    <p:handoutMasterId r:id="rId27"/>
  </p:handoutMasterIdLst>
  <p:sldIdLst>
    <p:sldId id="256" r:id="rId3"/>
    <p:sldId id="264" r:id="rId4"/>
    <p:sldId id="265" r:id="rId5"/>
    <p:sldId id="260" r:id="rId6"/>
    <p:sldId id="263" r:id="rId7"/>
    <p:sldId id="262" r:id="rId8"/>
    <p:sldId id="267" r:id="rId9"/>
    <p:sldId id="266" r:id="rId10"/>
    <p:sldId id="282" r:id="rId11"/>
    <p:sldId id="273" r:id="rId12"/>
    <p:sldId id="268" r:id="rId13"/>
    <p:sldId id="283" r:id="rId14"/>
    <p:sldId id="274" r:id="rId15"/>
    <p:sldId id="269" r:id="rId16"/>
    <p:sldId id="276" r:id="rId17"/>
    <p:sldId id="275" r:id="rId18"/>
    <p:sldId id="272" r:id="rId19"/>
    <p:sldId id="277" r:id="rId20"/>
    <p:sldId id="278" r:id="rId21"/>
    <p:sldId id="279" r:id="rId22"/>
    <p:sldId id="281" r:id="rId23"/>
    <p:sldId id="271" r:id="rId24"/>
    <p:sldId id="280" r:id="rId2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ajan, Shubhangi" initials="MS" lastIdx="1" clrIdx="0">
    <p:extLst>
      <p:ext uri="{19B8F6BF-5375-455C-9EA6-DF929625EA0E}">
        <p15:presenceInfo xmlns:p15="http://schemas.microsoft.com/office/powerpoint/2012/main" userId="S::s_m999@txstate.edu::72026f78-b5d4-4ab7-a888-4e3a5da459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5A5A"/>
    <a:srgbClr val="FDE7AC"/>
    <a:srgbClr val="BAAA7D"/>
    <a:srgbClr val="967D37"/>
    <a:srgbClr val="FFD55F"/>
    <a:srgbClr val="FBF3DB"/>
    <a:srgbClr val="501215"/>
    <a:srgbClr val="FFFFFF"/>
    <a:srgbClr val="E9E9E9"/>
    <a:srgbClr val="3756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6" autoAdjust="0"/>
    <p:restoredTop sz="74405" autoAdjust="0"/>
  </p:normalViewPr>
  <p:slideViewPr>
    <p:cSldViewPr snapToGrid="0">
      <p:cViewPr varScale="1">
        <p:scale>
          <a:sx n="50" d="100"/>
          <a:sy n="50" d="100"/>
        </p:scale>
        <p:origin x="1536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32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7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8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package" Target="../embeddings/Microsoft_Excel_Worksheet17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Compute Times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serial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Sheet4!$A$2:$A$13</c:f>
              <c:numCache>
                <c:formatCode>General</c:formatCode>
                <c:ptCount val="12"/>
                <c:pt idx="0">
                  <c:v>64</c:v>
                </c:pt>
                <c:pt idx="1">
                  <c:v>297</c:v>
                </c:pt>
                <c:pt idx="2">
                  <c:v>480</c:v>
                </c:pt>
                <c:pt idx="3">
                  <c:v>991</c:v>
                </c:pt>
                <c:pt idx="4">
                  <c:v>1899</c:v>
                </c:pt>
                <c:pt idx="5">
                  <c:v>3783</c:v>
                </c:pt>
                <c:pt idx="6">
                  <c:v>5881</c:v>
                </c:pt>
                <c:pt idx="7">
                  <c:v>8843</c:v>
                </c:pt>
                <c:pt idx="8">
                  <c:v>11380</c:v>
                </c:pt>
                <c:pt idx="9">
                  <c:v>13681</c:v>
                </c:pt>
                <c:pt idx="10">
                  <c:v>23219</c:v>
                </c:pt>
                <c:pt idx="11">
                  <c:v>31379</c:v>
                </c:pt>
              </c:numCache>
            </c:numRef>
          </c:cat>
          <c:val>
            <c:numRef>
              <c:f>Sheet4!$B$2:$B$13</c:f>
              <c:numCache>
                <c:formatCode>General</c:formatCode>
                <c:ptCount val="12"/>
                <c:pt idx="0">
                  <c:v>2.4000000000000001E-4</c:v>
                </c:pt>
                <c:pt idx="1">
                  <c:v>2.1100000000000001E-2</c:v>
                </c:pt>
                <c:pt idx="2">
                  <c:v>9.0560000000000002E-2</c:v>
                </c:pt>
                <c:pt idx="3">
                  <c:v>0.69547000000000003</c:v>
                </c:pt>
                <c:pt idx="4">
                  <c:v>5.1501799999999998</c:v>
                </c:pt>
                <c:pt idx="5">
                  <c:v>40.741059999999997</c:v>
                </c:pt>
                <c:pt idx="6">
                  <c:v>151.09585000000001</c:v>
                </c:pt>
                <c:pt idx="7">
                  <c:v>512.60592999999994</c:v>
                </c:pt>
                <c:pt idx="8">
                  <c:v>1056.45964</c:v>
                </c:pt>
                <c:pt idx="9">
                  <c:v>1895.5909899999999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EC-477C-8083-7836724BC463}"/>
            </c:ext>
          </c:extLst>
        </c:ser>
        <c:ser>
          <c:idx val="1"/>
          <c:order val="1"/>
          <c:tx>
            <c:strRef>
              <c:f>Sheet4!$C$1</c:f>
              <c:strCache>
                <c:ptCount val="1"/>
                <c:pt idx="0">
                  <c:v>omp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Sheet4!$A$2:$A$13</c:f>
              <c:numCache>
                <c:formatCode>General</c:formatCode>
                <c:ptCount val="12"/>
                <c:pt idx="0">
                  <c:v>64</c:v>
                </c:pt>
                <c:pt idx="1">
                  <c:v>297</c:v>
                </c:pt>
                <c:pt idx="2">
                  <c:v>480</c:v>
                </c:pt>
                <c:pt idx="3">
                  <c:v>991</c:v>
                </c:pt>
                <c:pt idx="4">
                  <c:v>1899</c:v>
                </c:pt>
                <c:pt idx="5">
                  <c:v>3783</c:v>
                </c:pt>
                <c:pt idx="6">
                  <c:v>5881</c:v>
                </c:pt>
                <c:pt idx="7">
                  <c:v>8843</c:v>
                </c:pt>
                <c:pt idx="8">
                  <c:v>11380</c:v>
                </c:pt>
                <c:pt idx="9">
                  <c:v>13681</c:v>
                </c:pt>
                <c:pt idx="10">
                  <c:v>23219</c:v>
                </c:pt>
                <c:pt idx="11">
                  <c:v>31379</c:v>
                </c:pt>
              </c:numCache>
            </c:numRef>
          </c:cat>
          <c:val>
            <c:numRef>
              <c:f>Sheet4!$C$2:$C$13</c:f>
              <c:numCache>
                <c:formatCode>General</c:formatCode>
                <c:ptCount val="12"/>
                <c:pt idx="0">
                  <c:v>9.7999999999999997E-4</c:v>
                </c:pt>
                <c:pt idx="1">
                  <c:v>6.5799999999999999E-3</c:v>
                </c:pt>
                <c:pt idx="2">
                  <c:v>1.472E-2</c:v>
                </c:pt>
                <c:pt idx="3">
                  <c:v>8.6819999999999994E-2</c:v>
                </c:pt>
                <c:pt idx="4">
                  <c:v>0.56201999999999996</c:v>
                </c:pt>
                <c:pt idx="5">
                  <c:v>6.9549500000000002</c:v>
                </c:pt>
                <c:pt idx="6">
                  <c:v>30.890160000000002</c:v>
                </c:pt>
                <c:pt idx="7">
                  <c:v>102.68344999999999</c:v>
                </c:pt>
                <c:pt idx="8">
                  <c:v>195.18325999999999</c:v>
                </c:pt>
                <c:pt idx="9">
                  <c:v>327.42088999999999</c:v>
                </c:pt>
                <c:pt idx="10">
                  <c:v>1660.1121499999999</c:v>
                </c:pt>
                <c:pt idx="11">
                  <c:v>4076.9072999999999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EC-477C-8083-7836724BC463}"/>
            </c:ext>
          </c:extLst>
        </c:ser>
        <c:ser>
          <c:idx val="2"/>
          <c:order val="2"/>
          <c:tx>
            <c:strRef>
              <c:f>Sheet4!$D$1</c:f>
              <c:strCache>
                <c:ptCount val="1"/>
                <c:pt idx="0">
                  <c:v>v0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Sheet4!$A$2:$A$13</c:f>
              <c:numCache>
                <c:formatCode>General</c:formatCode>
                <c:ptCount val="12"/>
                <c:pt idx="0">
                  <c:v>64</c:v>
                </c:pt>
                <c:pt idx="1">
                  <c:v>297</c:v>
                </c:pt>
                <c:pt idx="2">
                  <c:v>480</c:v>
                </c:pt>
                <c:pt idx="3">
                  <c:v>991</c:v>
                </c:pt>
                <c:pt idx="4">
                  <c:v>1899</c:v>
                </c:pt>
                <c:pt idx="5">
                  <c:v>3783</c:v>
                </c:pt>
                <c:pt idx="6">
                  <c:v>5881</c:v>
                </c:pt>
                <c:pt idx="7">
                  <c:v>8843</c:v>
                </c:pt>
                <c:pt idx="8">
                  <c:v>11380</c:v>
                </c:pt>
                <c:pt idx="9">
                  <c:v>13681</c:v>
                </c:pt>
                <c:pt idx="10">
                  <c:v>23219</c:v>
                </c:pt>
                <c:pt idx="11">
                  <c:v>31379</c:v>
                </c:pt>
              </c:numCache>
            </c:numRef>
          </c:cat>
          <c:val>
            <c:numRef>
              <c:f>Sheet4!$D$2:$D$13</c:f>
              <c:numCache>
                <c:formatCode>General</c:formatCode>
                <c:ptCount val="12"/>
                <c:pt idx="0">
                  <c:v>1.8000000000000001E-4</c:v>
                </c:pt>
                <c:pt idx="1">
                  <c:v>1.17E-3</c:v>
                </c:pt>
                <c:pt idx="2">
                  <c:v>2.1700000000000001E-3</c:v>
                </c:pt>
                <c:pt idx="3">
                  <c:v>7.2700000000000004E-3</c:v>
                </c:pt>
                <c:pt idx="4">
                  <c:v>5.824E-2</c:v>
                </c:pt>
                <c:pt idx="5">
                  <c:v>0.39652999999999999</c:v>
                </c:pt>
                <c:pt idx="6">
                  <c:v>1.43807</c:v>
                </c:pt>
                <c:pt idx="7">
                  <c:v>4.9611799999999997</c:v>
                </c:pt>
                <c:pt idx="8">
                  <c:v>10.88414</c:v>
                </c:pt>
                <c:pt idx="9">
                  <c:v>19.43149</c:v>
                </c:pt>
                <c:pt idx="10">
                  <c:v>102.30063</c:v>
                </c:pt>
                <c:pt idx="11">
                  <c:v>261.97922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3EC-477C-8083-7836724BC4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6850959"/>
        <c:axId val="642352911"/>
      </c:barChart>
      <c:catAx>
        <c:axId val="4468509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352911"/>
        <c:crosses val="autoZero"/>
        <c:auto val="1"/>
        <c:lblAlgn val="ctr"/>
        <c:lblOffset val="100"/>
        <c:noMultiLvlLbl val="0"/>
      </c:catAx>
      <c:valAx>
        <c:axId val="642352911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Compute 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  <a:alpha val="84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6850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Speedup v3 wrt v0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Sheet4!$F$1</c:f>
              <c:strCache>
                <c:ptCount val="1"/>
                <c:pt idx="0">
                  <c:v>Speedup v3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Sheet4!$A$2:$A$13</c:f>
              <c:numCache>
                <c:formatCode>General</c:formatCode>
                <c:ptCount val="9"/>
                <c:pt idx="0">
                  <c:v>64</c:v>
                </c:pt>
                <c:pt idx="1">
                  <c:v>297</c:v>
                </c:pt>
                <c:pt idx="2">
                  <c:v>480</c:v>
                </c:pt>
                <c:pt idx="3">
                  <c:v>991</c:v>
                </c:pt>
                <c:pt idx="4">
                  <c:v>1899</c:v>
                </c:pt>
                <c:pt idx="5">
                  <c:v>3783</c:v>
                </c:pt>
                <c:pt idx="6">
                  <c:v>5881</c:v>
                </c:pt>
                <c:pt idx="7">
                  <c:v>8843</c:v>
                </c:pt>
                <c:pt idx="8">
                  <c:v>11380</c:v>
                </c:pt>
              </c:numCache>
            </c:numRef>
          </c:cat>
          <c:val>
            <c:numRef>
              <c:f>Sheet4!$F$2:$F$13</c:f>
              <c:numCache>
                <c:formatCode>General</c:formatCode>
                <c:ptCount val="9"/>
                <c:pt idx="0">
                  <c:v>0.9</c:v>
                </c:pt>
                <c:pt idx="1">
                  <c:v>0.96694214876033069</c:v>
                </c:pt>
                <c:pt idx="2">
                  <c:v>0.97309417040358737</c:v>
                </c:pt>
                <c:pt idx="3">
                  <c:v>1.0691176470588237</c:v>
                </c:pt>
                <c:pt idx="4">
                  <c:v>0.97718120805369124</c:v>
                </c:pt>
                <c:pt idx="5">
                  <c:v>0.98858168582184436</c:v>
                </c:pt>
                <c:pt idx="6">
                  <c:v>0.99746138319935074</c:v>
                </c:pt>
                <c:pt idx="7">
                  <c:v>1.0031137656749793</c:v>
                </c:pt>
                <c:pt idx="8">
                  <c:v>1.0046085501388657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6F-41C0-878C-635326824B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2012639"/>
        <c:axId val="474635679"/>
      </c:barChart>
      <c:catAx>
        <c:axId val="7620126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635679"/>
        <c:crosses val="autoZero"/>
        <c:auto val="1"/>
        <c:lblAlgn val="ctr"/>
        <c:lblOffset val="100"/>
        <c:noMultiLvlLbl val="0"/>
      </c:catAx>
      <c:valAx>
        <c:axId val="474635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2012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Speedup v4 wrt v0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Sheet4!$F$1</c:f>
              <c:strCache>
                <c:ptCount val="1"/>
                <c:pt idx="0">
                  <c:v>Speedup v3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Sheet4!$A$2:$A$13</c:f>
              <c:numCache>
                <c:formatCode>General</c:formatCode>
                <c:ptCount val="12"/>
                <c:pt idx="0">
                  <c:v>64</c:v>
                </c:pt>
                <c:pt idx="1">
                  <c:v>297</c:v>
                </c:pt>
                <c:pt idx="2">
                  <c:v>480</c:v>
                </c:pt>
                <c:pt idx="3">
                  <c:v>991</c:v>
                </c:pt>
                <c:pt idx="4">
                  <c:v>1899</c:v>
                </c:pt>
                <c:pt idx="5">
                  <c:v>3783</c:v>
                </c:pt>
                <c:pt idx="6">
                  <c:v>5881</c:v>
                </c:pt>
                <c:pt idx="7">
                  <c:v>8843</c:v>
                </c:pt>
                <c:pt idx="8">
                  <c:v>11380</c:v>
                </c:pt>
                <c:pt idx="9">
                  <c:v>13681</c:v>
                </c:pt>
                <c:pt idx="10">
                  <c:v>23219</c:v>
                </c:pt>
                <c:pt idx="11">
                  <c:v>31379</c:v>
                </c:pt>
              </c:numCache>
            </c:numRef>
          </c:cat>
          <c:val>
            <c:numRef>
              <c:f>Sheet4!$F$2:$F$13</c:f>
              <c:numCache>
                <c:formatCode>General</c:formatCode>
                <c:ptCount val="12"/>
                <c:pt idx="0">
                  <c:v>2.25</c:v>
                </c:pt>
                <c:pt idx="1">
                  <c:v>2.7857142857142856</c:v>
                </c:pt>
                <c:pt idx="2">
                  <c:v>3.1</c:v>
                </c:pt>
                <c:pt idx="3">
                  <c:v>2.7961538461538464</c:v>
                </c:pt>
                <c:pt idx="4">
                  <c:v>4.3921568627450984</c:v>
                </c:pt>
                <c:pt idx="5">
                  <c:v>4.3522116123367356</c:v>
                </c:pt>
                <c:pt idx="6">
                  <c:v>4.7145198832901674</c:v>
                </c:pt>
                <c:pt idx="7">
                  <c:v>4.991428054007284</c:v>
                </c:pt>
                <c:pt idx="8">
                  <c:v>5.2316277728376077</c:v>
                </c:pt>
                <c:pt idx="9">
                  <c:v>5.405699613033887</c:v>
                </c:pt>
                <c:pt idx="10">
                  <c:v>5.6092145174131316</c:v>
                </c:pt>
                <c:pt idx="11">
                  <c:v>5.7829555277519997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35-417B-8F3B-2B3B3A6E4F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2012639"/>
        <c:axId val="474635679"/>
      </c:barChart>
      <c:catAx>
        <c:axId val="7620126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635679"/>
        <c:crosses val="autoZero"/>
        <c:auto val="1"/>
        <c:lblAlgn val="ctr"/>
        <c:lblOffset val="100"/>
        <c:noMultiLvlLbl val="0"/>
      </c:catAx>
      <c:valAx>
        <c:axId val="474635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2012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Speedup v4 wrt OMP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Sheet4!$F$1</c:f>
              <c:strCache>
                <c:ptCount val="1"/>
                <c:pt idx="0">
                  <c:v>Speedup v3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Sheet4!$A$2:$A$13</c:f>
              <c:numCache>
                <c:formatCode>General</c:formatCode>
                <c:ptCount val="12"/>
                <c:pt idx="0">
                  <c:v>64</c:v>
                </c:pt>
                <c:pt idx="1">
                  <c:v>297</c:v>
                </c:pt>
                <c:pt idx="2">
                  <c:v>480</c:v>
                </c:pt>
                <c:pt idx="3">
                  <c:v>991</c:v>
                </c:pt>
                <c:pt idx="4">
                  <c:v>1899</c:v>
                </c:pt>
                <c:pt idx="5">
                  <c:v>3783</c:v>
                </c:pt>
                <c:pt idx="6">
                  <c:v>5881</c:v>
                </c:pt>
                <c:pt idx="7">
                  <c:v>8843</c:v>
                </c:pt>
                <c:pt idx="8">
                  <c:v>11380</c:v>
                </c:pt>
                <c:pt idx="9">
                  <c:v>13681</c:v>
                </c:pt>
                <c:pt idx="10">
                  <c:v>23219</c:v>
                </c:pt>
                <c:pt idx="11">
                  <c:v>31379</c:v>
                </c:pt>
              </c:numCache>
            </c:numRef>
          </c:cat>
          <c:val>
            <c:numRef>
              <c:f>Sheet4!$F$2:$F$13</c:f>
              <c:numCache>
                <c:formatCode>General</c:formatCode>
                <c:ptCount val="12"/>
                <c:pt idx="0">
                  <c:v>12.249999999999998</c:v>
                </c:pt>
                <c:pt idx="1">
                  <c:v>15.666666666666666</c:v>
                </c:pt>
                <c:pt idx="2">
                  <c:v>21.028571428571428</c:v>
                </c:pt>
                <c:pt idx="3">
                  <c:v>33.392307692307689</c:v>
                </c:pt>
                <c:pt idx="4">
                  <c:v>42.384615384615387</c:v>
                </c:pt>
                <c:pt idx="5">
                  <c:v>76.335747996926798</c:v>
                </c:pt>
                <c:pt idx="6">
                  <c:v>101.26925220470117</c:v>
                </c:pt>
                <c:pt idx="7">
                  <c:v>103.30950560395999</c:v>
                </c:pt>
                <c:pt idx="8">
                  <c:v>93.817808647167681</c:v>
                </c:pt>
                <c:pt idx="9">
                  <c:v>91.086117347265215</c:v>
                </c:pt>
                <c:pt idx="10">
                  <c:v>91.025100943307251</c:v>
                </c:pt>
                <c:pt idx="11">
                  <c:v>89.994059859661689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B9-4A03-837F-6B71E7239C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2012639"/>
        <c:axId val="474635679"/>
      </c:barChart>
      <c:catAx>
        <c:axId val="7620126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635679"/>
        <c:crosses val="autoZero"/>
        <c:auto val="1"/>
        <c:lblAlgn val="ctr"/>
        <c:lblOffset val="100"/>
        <c:noMultiLvlLbl val="0"/>
      </c:catAx>
      <c:valAx>
        <c:axId val="474635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2012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Speedup v4 wrt Serial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Sheet4!$F$1</c:f>
              <c:strCache>
                <c:ptCount val="1"/>
                <c:pt idx="0">
                  <c:v>Speedup v3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Sheet4!$A$2:$A$13</c:f>
              <c:numCache>
                <c:formatCode>General</c:formatCode>
                <c:ptCount val="10"/>
                <c:pt idx="0">
                  <c:v>64</c:v>
                </c:pt>
                <c:pt idx="1">
                  <c:v>297</c:v>
                </c:pt>
                <c:pt idx="2">
                  <c:v>480</c:v>
                </c:pt>
                <c:pt idx="3">
                  <c:v>991</c:v>
                </c:pt>
                <c:pt idx="4">
                  <c:v>1899</c:v>
                </c:pt>
                <c:pt idx="5">
                  <c:v>3783</c:v>
                </c:pt>
                <c:pt idx="6">
                  <c:v>5881</c:v>
                </c:pt>
                <c:pt idx="7">
                  <c:v>8843</c:v>
                </c:pt>
                <c:pt idx="8">
                  <c:v>11380</c:v>
                </c:pt>
                <c:pt idx="9">
                  <c:v>13681</c:v>
                </c:pt>
              </c:numCache>
            </c:numRef>
          </c:cat>
          <c:val>
            <c:numRef>
              <c:f>Sheet4!$F$2:$F$13</c:f>
              <c:numCache>
                <c:formatCode>General</c:formatCode>
                <c:ptCount val="10"/>
                <c:pt idx="0">
                  <c:v>3</c:v>
                </c:pt>
                <c:pt idx="1">
                  <c:v>50.238095238095241</c:v>
                </c:pt>
                <c:pt idx="2">
                  <c:v>129.37142857142857</c:v>
                </c:pt>
                <c:pt idx="3">
                  <c:v>267.48846153846154</c:v>
                </c:pt>
                <c:pt idx="4">
                  <c:v>388.39969834087481</c:v>
                </c:pt>
                <c:pt idx="5">
                  <c:v>447.16342882230271</c:v>
                </c:pt>
                <c:pt idx="6">
                  <c:v>495.34750680260959</c:v>
                </c:pt>
                <c:pt idx="7">
                  <c:v>515.73126144435275</c:v>
                </c:pt>
                <c:pt idx="8">
                  <c:v>507.80342714316618</c:v>
                </c:pt>
                <c:pt idx="9">
                  <c:v>527.33966778221952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54-454B-95EE-58A4D60FB2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2012639"/>
        <c:axId val="474635679"/>
      </c:barChart>
      <c:catAx>
        <c:axId val="7620126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635679"/>
        <c:crosses val="autoZero"/>
        <c:auto val="1"/>
        <c:lblAlgn val="ctr"/>
        <c:lblOffset val="100"/>
        <c:noMultiLvlLbl val="0"/>
      </c:catAx>
      <c:valAx>
        <c:axId val="474635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2012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Speedup v5 wrt Serial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Sheet4!$F$1</c:f>
              <c:strCache>
                <c:ptCount val="1"/>
                <c:pt idx="0">
                  <c:v>Speedup v3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Sheet4!$A$2:$A$13</c:f>
              <c:numCache>
                <c:formatCode>General</c:formatCode>
                <c:ptCount val="10"/>
                <c:pt idx="0">
                  <c:v>64</c:v>
                </c:pt>
                <c:pt idx="1">
                  <c:v>297</c:v>
                </c:pt>
                <c:pt idx="2">
                  <c:v>480</c:v>
                </c:pt>
                <c:pt idx="3">
                  <c:v>991</c:v>
                </c:pt>
                <c:pt idx="4">
                  <c:v>1899</c:v>
                </c:pt>
                <c:pt idx="5">
                  <c:v>3783</c:v>
                </c:pt>
                <c:pt idx="6">
                  <c:v>5881</c:v>
                </c:pt>
                <c:pt idx="7">
                  <c:v>8843</c:v>
                </c:pt>
                <c:pt idx="8">
                  <c:v>11380</c:v>
                </c:pt>
                <c:pt idx="9">
                  <c:v>13681</c:v>
                </c:pt>
              </c:numCache>
            </c:numRef>
          </c:cat>
          <c:val>
            <c:numRef>
              <c:f>Sheet4!$F$2:$F$13</c:f>
              <c:numCache>
                <c:formatCode>General</c:formatCode>
                <c:ptCount val="10"/>
                <c:pt idx="0">
                  <c:v>4</c:v>
                </c:pt>
                <c:pt idx="1">
                  <c:v>78.148148148148152</c:v>
                </c:pt>
                <c:pt idx="2">
                  <c:v>201.24444444444444</c:v>
                </c:pt>
                <c:pt idx="3">
                  <c:v>463.6466666666667</c:v>
                </c:pt>
                <c:pt idx="4">
                  <c:v>596.08564814814815</c:v>
                </c:pt>
                <c:pt idx="5">
                  <c:v>672.18379805312657</c:v>
                </c:pt>
                <c:pt idx="6">
                  <c:v>724.68033573141497</c:v>
                </c:pt>
                <c:pt idx="7">
                  <c:v>762.04666478362344</c:v>
                </c:pt>
                <c:pt idx="8">
                  <c:v>753.11855030724712</c:v>
                </c:pt>
                <c:pt idx="9">
                  <c:v>758.90423172391706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E6-48B9-94E9-7D29528869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2012639"/>
        <c:axId val="474635679"/>
      </c:barChart>
      <c:catAx>
        <c:axId val="7620126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635679"/>
        <c:crosses val="autoZero"/>
        <c:auto val="1"/>
        <c:lblAlgn val="ctr"/>
        <c:lblOffset val="100"/>
        <c:noMultiLvlLbl val="0"/>
      </c:catAx>
      <c:valAx>
        <c:axId val="474635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2012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Speedup v5 wrt OMP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Sheet4!$F$1</c:f>
              <c:strCache>
                <c:ptCount val="1"/>
                <c:pt idx="0">
                  <c:v>Speedup v3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Sheet4!$A$2:$A$13</c:f>
              <c:numCache>
                <c:formatCode>General</c:formatCode>
                <c:ptCount val="12"/>
                <c:pt idx="0">
                  <c:v>64</c:v>
                </c:pt>
                <c:pt idx="1">
                  <c:v>297</c:v>
                </c:pt>
                <c:pt idx="2">
                  <c:v>480</c:v>
                </c:pt>
                <c:pt idx="3">
                  <c:v>991</c:v>
                </c:pt>
                <c:pt idx="4">
                  <c:v>1899</c:v>
                </c:pt>
                <c:pt idx="5">
                  <c:v>3783</c:v>
                </c:pt>
                <c:pt idx="6">
                  <c:v>5881</c:v>
                </c:pt>
                <c:pt idx="7">
                  <c:v>8843</c:v>
                </c:pt>
                <c:pt idx="8">
                  <c:v>11380</c:v>
                </c:pt>
                <c:pt idx="9">
                  <c:v>13681</c:v>
                </c:pt>
                <c:pt idx="10">
                  <c:v>23219</c:v>
                </c:pt>
                <c:pt idx="11">
                  <c:v>31379</c:v>
                </c:pt>
              </c:numCache>
            </c:numRef>
          </c:cat>
          <c:val>
            <c:numRef>
              <c:f>Sheet4!$F$2:$F$13</c:f>
              <c:numCache>
                <c:formatCode>General</c:formatCode>
                <c:ptCount val="12"/>
                <c:pt idx="0">
                  <c:v>16.333333333333332</c:v>
                </c:pt>
                <c:pt idx="1">
                  <c:v>24.37037037037037</c:v>
                </c:pt>
                <c:pt idx="2">
                  <c:v>32.711111111111116</c:v>
                </c:pt>
                <c:pt idx="3">
                  <c:v>57.879999999999995</c:v>
                </c:pt>
                <c:pt idx="4">
                  <c:v>65.0486111111111</c:v>
                </c:pt>
                <c:pt idx="5">
                  <c:v>114.74921630094045</c:v>
                </c:pt>
                <c:pt idx="6">
                  <c:v>148.15424460431657</c:v>
                </c:pt>
                <c:pt idx="7">
                  <c:v>152.65055673658702</c:v>
                </c:pt>
                <c:pt idx="8">
                  <c:v>139.14032136186714</c:v>
                </c:pt>
                <c:pt idx="9">
                  <c:v>131.08370966450477</c:v>
                </c:pt>
                <c:pt idx="10">
                  <c:v>120.1118085807578</c:v>
                </c:pt>
                <c:pt idx="11">
                  <c:v>116.49754469484064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56-4ED2-BEB0-88BA089673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2012639"/>
        <c:axId val="474635679"/>
      </c:barChart>
      <c:catAx>
        <c:axId val="7620126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635679"/>
        <c:crosses val="autoZero"/>
        <c:auto val="1"/>
        <c:lblAlgn val="ctr"/>
        <c:lblOffset val="100"/>
        <c:noMultiLvlLbl val="0"/>
      </c:catAx>
      <c:valAx>
        <c:axId val="474635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2012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Speedup v5 </a:t>
            </a:r>
            <a:r>
              <a:rPr lang="en-US" dirty="0" err="1"/>
              <a:t>wrt</a:t>
            </a:r>
            <a:r>
              <a:rPr lang="en-US" dirty="0"/>
              <a:t> v0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Sheet4!$F$1</c:f>
              <c:strCache>
                <c:ptCount val="1"/>
                <c:pt idx="0">
                  <c:v>Speedup v3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Sheet4!$A$2:$A$13</c:f>
              <c:numCache>
                <c:formatCode>General</c:formatCode>
                <c:ptCount val="12"/>
                <c:pt idx="0">
                  <c:v>64</c:v>
                </c:pt>
                <c:pt idx="1">
                  <c:v>297</c:v>
                </c:pt>
                <c:pt idx="2">
                  <c:v>480</c:v>
                </c:pt>
                <c:pt idx="3">
                  <c:v>991</c:v>
                </c:pt>
                <c:pt idx="4">
                  <c:v>1899</c:v>
                </c:pt>
                <c:pt idx="5">
                  <c:v>3783</c:v>
                </c:pt>
                <c:pt idx="6">
                  <c:v>5881</c:v>
                </c:pt>
                <c:pt idx="7">
                  <c:v>8843</c:v>
                </c:pt>
                <c:pt idx="8">
                  <c:v>11380</c:v>
                </c:pt>
                <c:pt idx="9">
                  <c:v>13681</c:v>
                </c:pt>
                <c:pt idx="10">
                  <c:v>23219</c:v>
                </c:pt>
                <c:pt idx="11">
                  <c:v>31379</c:v>
                </c:pt>
              </c:numCache>
            </c:numRef>
          </c:cat>
          <c:val>
            <c:numRef>
              <c:f>Sheet4!$F$2:$F$13</c:f>
              <c:numCache>
                <c:formatCode>General</c:formatCode>
                <c:ptCount val="12"/>
                <c:pt idx="0">
                  <c:v>3</c:v>
                </c:pt>
                <c:pt idx="1">
                  <c:v>4.333333333333333</c:v>
                </c:pt>
                <c:pt idx="2">
                  <c:v>4.8222222222222229</c:v>
                </c:pt>
                <c:pt idx="3">
                  <c:v>4.8466666666666667</c:v>
                </c:pt>
                <c:pt idx="4">
                  <c:v>6.7407407407407405</c:v>
                </c:pt>
                <c:pt idx="5">
                  <c:v>6.5423197492163014</c:v>
                </c:pt>
                <c:pt idx="6">
                  <c:v>6.8972182254196648</c:v>
                </c:pt>
                <c:pt idx="7">
                  <c:v>7.3753549288655655</c:v>
                </c:pt>
                <c:pt idx="8">
                  <c:v>7.7589785996378628</c:v>
                </c:pt>
                <c:pt idx="9">
                  <c:v>7.7794419088798152</c:v>
                </c:pt>
                <c:pt idx="10">
                  <c:v>7.4016166246665493</c:v>
                </c:pt>
                <c:pt idx="11">
                  <c:v>7.4860509806218776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1-4A87-835F-353059A599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2012639"/>
        <c:axId val="474635679"/>
      </c:barChart>
      <c:catAx>
        <c:axId val="7620126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635679"/>
        <c:crosses val="autoZero"/>
        <c:auto val="1"/>
        <c:lblAlgn val="ctr"/>
        <c:lblOffset val="100"/>
        <c:noMultiLvlLbl val="0"/>
      </c:catAx>
      <c:valAx>
        <c:axId val="474635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2012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Compute Times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Sheet4!$E$1</c:f>
              <c:strCache>
                <c:ptCount val="1"/>
                <c:pt idx="0">
                  <c:v>v5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Sheet4!$A$2:$A$13</c:f>
              <c:numCache>
                <c:formatCode>General</c:formatCode>
                <c:ptCount val="12"/>
                <c:pt idx="0">
                  <c:v>64</c:v>
                </c:pt>
                <c:pt idx="1">
                  <c:v>297</c:v>
                </c:pt>
                <c:pt idx="2">
                  <c:v>480</c:v>
                </c:pt>
                <c:pt idx="3">
                  <c:v>991</c:v>
                </c:pt>
                <c:pt idx="4">
                  <c:v>1899</c:v>
                </c:pt>
                <c:pt idx="5">
                  <c:v>3783</c:v>
                </c:pt>
                <c:pt idx="6">
                  <c:v>5881</c:v>
                </c:pt>
                <c:pt idx="7">
                  <c:v>8843</c:v>
                </c:pt>
                <c:pt idx="8">
                  <c:v>11380</c:v>
                </c:pt>
                <c:pt idx="9">
                  <c:v>13681</c:v>
                </c:pt>
                <c:pt idx="10">
                  <c:v>23219</c:v>
                </c:pt>
                <c:pt idx="11">
                  <c:v>31379</c:v>
                </c:pt>
              </c:numCache>
            </c:numRef>
          </c:cat>
          <c:val>
            <c:numRef>
              <c:f>Sheet4!$E$2:$E$13</c:f>
              <c:numCache>
                <c:formatCode>General</c:formatCode>
                <c:ptCount val="12"/>
                <c:pt idx="0">
                  <c:v>6.0000000000000002E-5</c:v>
                </c:pt>
                <c:pt idx="1">
                  <c:v>2.7E-4</c:v>
                </c:pt>
                <c:pt idx="2">
                  <c:v>4.4999999999999999E-4</c:v>
                </c:pt>
                <c:pt idx="3">
                  <c:v>1.5E-3</c:v>
                </c:pt>
                <c:pt idx="4">
                  <c:v>8.6400000000000001E-3</c:v>
                </c:pt>
                <c:pt idx="5">
                  <c:v>6.0609999999999997E-2</c:v>
                </c:pt>
                <c:pt idx="6">
                  <c:v>0.20849999999999999</c:v>
                </c:pt>
                <c:pt idx="7">
                  <c:v>0.67266999999999999</c:v>
                </c:pt>
                <c:pt idx="8">
                  <c:v>1.4027799999999999</c:v>
                </c:pt>
                <c:pt idx="9">
                  <c:v>2.4977999999999998</c:v>
                </c:pt>
                <c:pt idx="10">
                  <c:v>13.821389999999999</c:v>
                </c:pt>
                <c:pt idx="11">
                  <c:v>34.995649999999998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C3-4A1E-984E-3490B99DD253}"/>
            </c:ext>
          </c:extLst>
        </c:ser>
        <c:ser>
          <c:idx val="1"/>
          <c:order val="1"/>
          <c:tx>
            <c:strRef>
              <c:f>Sheet4!$F$1</c:f>
              <c:strCache>
                <c:ptCount val="1"/>
                <c:pt idx="0">
                  <c:v>Edvin et al.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Sheet4!$A$2:$A$13</c:f>
              <c:numCache>
                <c:formatCode>General</c:formatCode>
                <c:ptCount val="12"/>
                <c:pt idx="0">
                  <c:v>64</c:v>
                </c:pt>
                <c:pt idx="1">
                  <c:v>297</c:v>
                </c:pt>
                <c:pt idx="2">
                  <c:v>480</c:v>
                </c:pt>
                <c:pt idx="3">
                  <c:v>991</c:v>
                </c:pt>
                <c:pt idx="4">
                  <c:v>1899</c:v>
                </c:pt>
                <c:pt idx="5">
                  <c:v>3783</c:v>
                </c:pt>
                <c:pt idx="6">
                  <c:v>5881</c:v>
                </c:pt>
                <c:pt idx="7">
                  <c:v>8843</c:v>
                </c:pt>
                <c:pt idx="8">
                  <c:v>11380</c:v>
                </c:pt>
                <c:pt idx="9">
                  <c:v>13681</c:v>
                </c:pt>
                <c:pt idx="10">
                  <c:v>23219</c:v>
                </c:pt>
                <c:pt idx="11">
                  <c:v>31379</c:v>
                </c:pt>
              </c:numCache>
            </c:numRef>
          </c:cat>
          <c:val>
            <c:numRef>
              <c:f>Sheet4!$F$2:$F$13</c:f>
              <c:numCache>
                <c:formatCode>0.00000</c:formatCode>
                <c:ptCount val="12"/>
                <c:pt idx="0">
                  <c:v>6.6304000000000008E-5</c:v>
                </c:pt>
                <c:pt idx="1">
                  <c:v>2.5708799999999999E-4</c:v>
                </c:pt>
                <c:pt idx="2">
                  <c:v>5.6524799999999997E-4</c:v>
                </c:pt>
                <c:pt idx="3">
                  <c:v>2.5851519999999998E-3</c:v>
                </c:pt>
                <c:pt idx="4">
                  <c:v>1.5710591999999999E-2</c:v>
                </c:pt>
                <c:pt idx="5">
                  <c:v>0.12258316800000001</c:v>
                </c:pt>
                <c:pt idx="6">
                  <c:v>0.51608917199999993</c:v>
                </c:pt>
                <c:pt idx="7">
                  <c:v>1.928974121</c:v>
                </c:pt>
                <c:pt idx="8">
                  <c:v>3.9987448730000001</c:v>
                </c:pt>
                <c:pt idx="9">
                  <c:v>8.2829570310000005</c:v>
                </c:pt>
                <c:pt idx="10">
                  <c:v>35.988550781000001</c:v>
                </c:pt>
                <c:pt idx="11">
                  <c:v>88.644429688000002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C3-4A1E-984E-3490B99DD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2272591"/>
        <c:axId val="463053055"/>
      </c:barChart>
      <c:catAx>
        <c:axId val="7322725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3053055"/>
        <c:crosses val="autoZero"/>
        <c:auto val="1"/>
        <c:lblAlgn val="ctr"/>
        <c:lblOffset val="100"/>
        <c:noMultiLvlLbl val="0"/>
      </c:catAx>
      <c:valAx>
        <c:axId val="46305305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Compute 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2272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Speedup of v5 wrt Edvin et al.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Sheet4!$A$2:$A$13</c:f>
              <c:numCache>
                <c:formatCode>General</c:formatCode>
                <c:ptCount val="12"/>
                <c:pt idx="0">
                  <c:v>64</c:v>
                </c:pt>
                <c:pt idx="1">
                  <c:v>297</c:v>
                </c:pt>
                <c:pt idx="2">
                  <c:v>480</c:v>
                </c:pt>
                <c:pt idx="3">
                  <c:v>991</c:v>
                </c:pt>
                <c:pt idx="4">
                  <c:v>1899</c:v>
                </c:pt>
                <c:pt idx="5">
                  <c:v>3783</c:v>
                </c:pt>
                <c:pt idx="6">
                  <c:v>5881</c:v>
                </c:pt>
                <c:pt idx="7">
                  <c:v>8843</c:v>
                </c:pt>
                <c:pt idx="8">
                  <c:v>11380</c:v>
                </c:pt>
                <c:pt idx="9">
                  <c:v>13681</c:v>
                </c:pt>
                <c:pt idx="10">
                  <c:v>23219</c:v>
                </c:pt>
                <c:pt idx="11">
                  <c:v>31379</c:v>
                </c:pt>
              </c:numCache>
            </c:numRef>
          </c:cat>
          <c:val>
            <c:numRef>
              <c:f>Sheet4!$G$2:$G$13</c:f>
              <c:numCache>
                <c:formatCode>General</c:formatCode>
                <c:ptCount val="12"/>
                <c:pt idx="0">
                  <c:v>1.1050666666666669</c:v>
                </c:pt>
                <c:pt idx="1">
                  <c:v>0.95217777777777768</c:v>
                </c:pt>
                <c:pt idx="2">
                  <c:v>1.2561066666666667</c:v>
                </c:pt>
                <c:pt idx="3">
                  <c:v>1.7234346666666664</c:v>
                </c:pt>
                <c:pt idx="4">
                  <c:v>1.8183555555555555</c:v>
                </c:pt>
                <c:pt idx="5">
                  <c:v>2.0224908100973438</c:v>
                </c:pt>
                <c:pt idx="6">
                  <c:v>2.4752478273381291</c:v>
                </c:pt>
                <c:pt idx="7">
                  <c:v>2.8676381004058453</c:v>
                </c:pt>
                <c:pt idx="8">
                  <c:v>2.850585888735226</c:v>
                </c:pt>
                <c:pt idx="9">
                  <c:v>3.3161009812635123</c:v>
                </c:pt>
                <c:pt idx="10">
                  <c:v>2.6038300620270465</c:v>
                </c:pt>
                <c:pt idx="11">
                  <c:v>2.5330128083919004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B4-4675-B833-9703FD3F84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2275791"/>
        <c:axId val="642357903"/>
      </c:barChart>
      <c:catAx>
        <c:axId val="7322757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357903"/>
        <c:crosses val="autoZero"/>
        <c:auto val="1"/>
        <c:lblAlgn val="ctr"/>
        <c:lblOffset val="100"/>
        <c:noMultiLvlLbl val="0"/>
      </c:catAx>
      <c:valAx>
        <c:axId val="642357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22757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Speedup v1 wrt Serial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Sheet4!$G$1</c:f>
              <c:strCache>
                <c:ptCount val="1"/>
                <c:pt idx="0">
                  <c:v>Speedup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Sheet4!$A$2:$A$11</c:f>
              <c:numCache>
                <c:formatCode>General</c:formatCode>
                <c:ptCount val="10"/>
                <c:pt idx="0">
                  <c:v>64</c:v>
                </c:pt>
                <c:pt idx="1">
                  <c:v>297</c:v>
                </c:pt>
                <c:pt idx="2">
                  <c:v>480</c:v>
                </c:pt>
                <c:pt idx="3">
                  <c:v>991</c:v>
                </c:pt>
                <c:pt idx="4">
                  <c:v>1899</c:v>
                </c:pt>
                <c:pt idx="5">
                  <c:v>3783</c:v>
                </c:pt>
                <c:pt idx="6">
                  <c:v>5881</c:v>
                </c:pt>
                <c:pt idx="7">
                  <c:v>8843</c:v>
                </c:pt>
                <c:pt idx="8">
                  <c:v>11380</c:v>
                </c:pt>
                <c:pt idx="9">
                  <c:v>13681</c:v>
                </c:pt>
              </c:numCache>
            </c:numRef>
          </c:cat>
          <c:val>
            <c:numRef>
              <c:f>Sheet4!$G$2:$G$11</c:f>
              <c:numCache>
                <c:formatCode>General</c:formatCode>
                <c:ptCount val="10"/>
                <c:pt idx="0">
                  <c:v>1.263157894736842</c:v>
                </c:pt>
                <c:pt idx="1">
                  <c:v>18.034188034188034</c:v>
                </c:pt>
                <c:pt idx="2">
                  <c:v>41.163636363636364</c:v>
                </c:pt>
                <c:pt idx="3">
                  <c:v>96.325484764542949</c:v>
                </c:pt>
                <c:pt idx="4">
                  <c:v>92.280594875470342</c:v>
                </c:pt>
                <c:pt idx="5">
                  <c:v>103.91271966740634</c:v>
                </c:pt>
                <c:pt idx="6">
                  <c:v>108.18602636346063</c:v>
                </c:pt>
                <c:pt idx="7">
                  <c:v>105.98674043887017</c:v>
                </c:pt>
                <c:pt idx="8">
                  <c:v>100.73858459026961</c:v>
                </c:pt>
                <c:pt idx="9">
                  <c:v>104.09935670729027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B7-4037-ACBB-15B8C762ED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9156144"/>
        <c:axId val="459156560"/>
      </c:barChart>
      <c:catAx>
        <c:axId val="4591561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9156560"/>
        <c:crosses val="autoZero"/>
        <c:auto val="1"/>
        <c:lblAlgn val="ctr"/>
        <c:lblOffset val="100"/>
        <c:noMultiLvlLbl val="0"/>
      </c:catAx>
      <c:valAx>
        <c:axId val="45915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9156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Speedup v1 wrt v0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Sheet4!$G$1</c:f>
              <c:strCache>
                <c:ptCount val="1"/>
                <c:pt idx="0">
                  <c:v>Speedup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Sheet4!$A$2:$A$13</c:f>
              <c:numCache>
                <c:formatCode>General</c:formatCode>
                <c:ptCount val="12"/>
                <c:pt idx="0">
                  <c:v>64</c:v>
                </c:pt>
                <c:pt idx="1">
                  <c:v>297</c:v>
                </c:pt>
                <c:pt idx="2">
                  <c:v>480</c:v>
                </c:pt>
                <c:pt idx="3">
                  <c:v>991</c:v>
                </c:pt>
                <c:pt idx="4">
                  <c:v>1899</c:v>
                </c:pt>
                <c:pt idx="5">
                  <c:v>3783</c:v>
                </c:pt>
                <c:pt idx="6">
                  <c:v>5881</c:v>
                </c:pt>
                <c:pt idx="7">
                  <c:v>8843</c:v>
                </c:pt>
                <c:pt idx="8">
                  <c:v>11380</c:v>
                </c:pt>
                <c:pt idx="9">
                  <c:v>13681</c:v>
                </c:pt>
                <c:pt idx="10">
                  <c:v>23219</c:v>
                </c:pt>
                <c:pt idx="11">
                  <c:v>31379</c:v>
                </c:pt>
              </c:numCache>
            </c:numRef>
          </c:cat>
          <c:val>
            <c:numRef>
              <c:f>Sheet4!$G$2:$G$13</c:f>
              <c:numCache>
                <c:formatCode>General</c:formatCode>
                <c:ptCount val="12"/>
                <c:pt idx="0">
                  <c:v>0.94736842105263164</c:v>
                </c:pt>
                <c:pt idx="1">
                  <c:v>1</c:v>
                </c:pt>
                <c:pt idx="2">
                  <c:v>0.98636363636363633</c:v>
                </c:pt>
                <c:pt idx="3">
                  <c:v>1.0069252077562327</c:v>
                </c:pt>
                <c:pt idx="4">
                  <c:v>1.043540584124709</c:v>
                </c:pt>
                <c:pt idx="5">
                  <c:v>1.0113755196776086</c:v>
                </c:pt>
                <c:pt idx="6">
                  <c:v>1.0296714233547897</c:v>
                </c:pt>
                <c:pt idx="7">
                  <c:v>1.0257768514900207</c:v>
                </c:pt>
                <c:pt idx="8">
                  <c:v>1.0378558882593347</c:v>
                </c:pt>
                <c:pt idx="9">
                  <c:v>1.0671107952798109</c:v>
                </c:pt>
                <c:pt idx="10">
                  <c:v>1.1082489287263828</c:v>
                </c:pt>
                <c:pt idx="11">
                  <c:v>1.1261560296016826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CF-47F4-8607-18B3B5DEEF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0250464"/>
        <c:axId val="630249632"/>
      </c:barChart>
      <c:catAx>
        <c:axId val="6302504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0249632"/>
        <c:crosses val="autoZero"/>
        <c:auto val="1"/>
        <c:lblAlgn val="ctr"/>
        <c:lblOffset val="100"/>
        <c:noMultiLvlLbl val="0"/>
      </c:catAx>
      <c:valAx>
        <c:axId val="630249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0250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Speedup v1 wrt OMP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Sheet4!$G$1</c:f>
              <c:strCache>
                <c:ptCount val="1"/>
                <c:pt idx="0">
                  <c:v>Speedup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Sheet4!$A$2:$A$13</c:f>
              <c:numCache>
                <c:formatCode>General</c:formatCode>
                <c:ptCount val="12"/>
                <c:pt idx="0">
                  <c:v>64</c:v>
                </c:pt>
                <c:pt idx="1">
                  <c:v>297</c:v>
                </c:pt>
                <c:pt idx="2">
                  <c:v>480</c:v>
                </c:pt>
                <c:pt idx="3">
                  <c:v>991</c:v>
                </c:pt>
                <c:pt idx="4">
                  <c:v>1899</c:v>
                </c:pt>
                <c:pt idx="5">
                  <c:v>3783</c:v>
                </c:pt>
                <c:pt idx="6">
                  <c:v>5881</c:v>
                </c:pt>
                <c:pt idx="7">
                  <c:v>8843</c:v>
                </c:pt>
                <c:pt idx="8">
                  <c:v>11380</c:v>
                </c:pt>
                <c:pt idx="9">
                  <c:v>13681</c:v>
                </c:pt>
                <c:pt idx="10">
                  <c:v>23219</c:v>
                </c:pt>
                <c:pt idx="11">
                  <c:v>31379</c:v>
                </c:pt>
              </c:numCache>
            </c:numRef>
          </c:cat>
          <c:val>
            <c:numRef>
              <c:f>Sheet4!$G$2:$G$13</c:f>
              <c:numCache>
                <c:formatCode>General</c:formatCode>
                <c:ptCount val="12"/>
                <c:pt idx="0">
                  <c:v>5.1578947368421044</c:v>
                </c:pt>
                <c:pt idx="1">
                  <c:v>5.6239316239316235</c:v>
                </c:pt>
                <c:pt idx="2">
                  <c:v>6.6909090909090905</c:v>
                </c:pt>
                <c:pt idx="3">
                  <c:v>12.024930747922436</c:v>
                </c:pt>
                <c:pt idx="4">
                  <c:v>10.070238308546855</c:v>
                </c:pt>
                <c:pt idx="5">
                  <c:v>17.739051699951542</c:v>
                </c:pt>
                <c:pt idx="6">
                  <c:v>22.117640319912933</c:v>
                </c:pt>
                <c:pt idx="7">
                  <c:v>21.230897899518453</c:v>
                </c:pt>
                <c:pt idx="8">
                  <c:v>18.61167677746268</c:v>
                </c:pt>
                <c:pt idx="9">
                  <c:v>17.98083246931262</c:v>
                </c:pt>
                <c:pt idx="10">
                  <c:v>17.984420152673078</c:v>
                </c:pt>
                <c:pt idx="11">
                  <c:v>17.525182867641625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DA-4343-8875-2A106915AE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0250464"/>
        <c:axId val="630249632"/>
      </c:barChart>
      <c:catAx>
        <c:axId val="6302504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0249632"/>
        <c:crosses val="autoZero"/>
        <c:auto val="1"/>
        <c:lblAlgn val="ctr"/>
        <c:lblOffset val="100"/>
        <c:noMultiLvlLbl val="0"/>
      </c:catAx>
      <c:valAx>
        <c:axId val="630249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0250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Speedup v2 wrt Serial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Sheet4!$G$1</c:f>
              <c:strCache>
                <c:ptCount val="1"/>
                <c:pt idx="0">
                  <c:v>Speedup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Sheet4!$A$2:$A$11</c:f>
              <c:numCache>
                <c:formatCode>General</c:formatCode>
                <c:ptCount val="10"/>
                <c:pt idx="0">
                  <c:v>64</c:v>
                </c:pt>
                <c:pt idx="1">
                  <c:v>297</c:v>
                </c:pt>
                <c:pt idx="2">
                  <c:v>480</c:v>
                </c:pt>
                <c:pt idx="3">
                  <c:v>991</c:v>
                </c:pt>
                <c:pt idx="4">
                  <c:v>1899</c:v>
                </c:pt>
                <c:pt idx="5">
                  <c:v>3783</c:v>
                </c:pt>
                <c:pt idx="6">
                  <c:v>5881</c:v>
                </c:pt>
                <c:pt idx="7">
                  <c:v>8843</c:v>
                </c:pt>
                <c:pt idx="8">
                  <c:v>11380</c:v>
                </c:pt>
                <c:pt idx="9">
                  <c:v>13681</c:v>
                </c:pt>
              </c:numCache>
            </c:numRef>
          </c:cat>
          <c:val>
            <c:numRef>
              <c:f>Sheet4!$G$2:$G$11</c:f>
              <c:numCache>
                <c:formatCode>General</c:formatCode>
                <c:ptCount val="10"/>
                <c:pt idx="0">
                  <c:v>1.3333333333333333</c:v>
                </c:pt>
                <c:pt idx="1">
                  <c:v>18.508771929824562</c:v>
                </c:pt>
                <c:pt idx="2">
                  <c:v>44.175609756097558</c:v>
                </c:pt>
                <c:pt idx="3">
                  <c:v>110.04272151898735</c:v>
                </c:pt>
                <c:pt idx="4">
                  <c:v>91.754498485658289</c:v>
                </c:pt>
                <c:pt idx="5">
                  <c:v>102.55257129911647</c:v>
                </c:pt>
                <c:pt idx="6">
                  <c:v>104.74437096192774</c:v>
                </c:pt>
                <c:pt idx="7">
                  <c:v>104.38423584129544</c:v>
                </c:pt>
                <c:pt idx="8">
                  <c:v>97.226534977121219</c:v>
                </c:pt>
                <c:pt idx="9">
                  <c:v>101.21073246783756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63-460D-9F6C-FF1A8EB06A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9156144"/>
        <c:axId val="459156560"/>
      </c:barChart>
      <c:catAx>
        <c:axId val="4591561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9156560"/>
        <c:crosses val="autoZero"/>
        <c:auto val="1"/>
        <c:lblAlgn val="ctr"/>
        <c:lblOffset val="100"/>
        <c:noMultiLvlLbl val="0"/>
      </c:catAx>
      <c:valAx>
        <c:axId val="45915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9156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Speedup v2 wrt OMP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Sheet4!$G$1</c:f>
              <c:strCache>
                <c:ptCount val="1"/>
                <c:pt idx="0">
                  <c:v>Speedup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Sheet4!$A$2:$A$13</c:f>
              <c:numCache>
                <c:formatCode>General</c:formatCode>
                <c:ptCount val="12"/>
                <c:pt idx="0">
                  <c:v>64</c:v>
                </c:pt>
                <c:pt idx="1">
                  <c:v>297</c:v>
                </c:pt>
                <c:pt idx="2">
                  <c:v>480</c:v>
                </c:pt>
                <c:pt idx="3">
                  <c:v>991</c:v>
                </c:pt>
                <c:pt idx="4">
                  <c:v>1899</c:v>
                </c:pt>
                <c:pt idx="5">
                  <c:v>3783</c:v>
                </c:pt>
                <c:pt idx="6">
                  <c:v>5881</c:v>
                </c:pt>
                <c:pt idx="7">
                  <c:v>8843</c:v>
                </c:pt>
                <c:pt idx="8">
                  <c:v>11380</c:v>
                </c:pt>
                <c:pt idx="9">
                  <c:v>13681</c:v>
                </c:pt>
                <c:pt idx="10">
                  <c:v>23219</c:v>
                </c:pt>
                <c:pt idx="11">
                  <c:v>31379</c:v>
                </c:pt>
              </c:numCache>
            </c:numRef>
          </c:cat>
          <c:val>
            <c:numRef>
              <c:f>Sheet4!$G$2:$G$13</c:f>
              <c:numCache>
                <c:formatCode>General</c:formatCode>
                <c:ptCount val="12"/>
                <c:pt idx="0">
                  <c:v>5.4444444444444438</c:v>
                </c:pt>
                <c:pt idx="1">
                  <c:v>5.7719298245614032</c:v>
                </c:pt>
                <c:pt idx="2">
                  <c:v>7.1804878048780481</c:v>
                </c:pt>
                <c:pt idx="3">
                  <c:v>13.737341772151897</c:v>
                </c:pt>
                <c:pt idx="4">
                  <c:v>10.01282736504543</c:v>
                </c:pt>
                <c:pt idx="5">
                  <c:v>17.506859314823672</c:v>
                </c:pt>
                <c:pt idx="6">
                  <c:v>21.414025455452958</c:v>
                </c:pt>
                <c:pt idx="7">
                  <c:v>20.909889711572138</c:v>
                </c:pt>
                <c:pt idx="8">
                  <c:v>17.962817827416998</c:v>
                </c:pt>
                <c:pt idx="9">
                  <c:v>17.48188732537248</c:v>
                </c:pt>
                <c:pt idx="10">
                  <c:v>17.365947343100633</c:v>
                </c:pt>
                <c:pt idx="11">
                  <c:v>16.923592456015715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91-409A-9F1F-50A6284C0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0250464"/>
        <c:axId val="630249632"/>
      </c:barChart>
      <c:catAx>
        <c:axId val="6302504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0249632"/>
        <c:crosses val="autoZero"/>
        <c:auto val="1"/>
        <c:lblAlgn val="ctr"/>
        <c:lblOffset val="100"/>
        <c:noMultiLvlLbl val="0"/>
      </c:catAx>
      <c:valAx>
        <c:axId val="630249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0250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Speedup v2 wrt v0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Sheet4!$G$1</c:f>
              <c:strCache>
                <c:ptCount val="1"/>
                <c:pt idx="0">
                  <c:v>Speedup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Sheet4!$A$2:$A$13</c:f>
              <c:numCache>
                <c:formatCode>General</c:formatCode>
                <c:ptCount val="12"/>
                <c:pt idx="0">
                  <c:v>64</c:v>
                </c:pt>
                <c:pt idx="1">
                  <c:v>297</c:v>
                </c:pt>
                <c:pt idx="2">
                  <c:v>480</c:v>
                </c:pt>
                <c:pt idx="3">
                  <c:v>991</c:v>
                </c:pt>
                <c:pt idx="4">
                  <c:v>1899</c:v>
                </c:pt>
                <c:pt idx="5">
                  <c:v>3783</c:v>
                </c:pt>
                <c:pt idx="6">
                  <c:v>5881</c:v>
                </c:pt>
                <c:pt idx="7">
                  <c:v>8843</c:v>
                </c:pt>
                <c:pt idx="8">
                  <c:v>11380</c:v>
                </c:pt>
                <c:pt idx="9">
                  <c:v>13681</c:v>
                </c:pt>
                <c:pt idx="10">
                  <c:v>23219</c:v>
                </c:pt>
                <c:pt idx="11">
                  <c:v>31379</c:v>
                </c:pt>
              </c:numCache>
            </c:numRef>
          </c:cat>
          <c:val>
            <c:numRef>
              <c:f>Sheet4!$G$2:$G$13</c:f>
              <c:numCache>
                <c:formatCode>General</c:formatCode>
                <c:ptCount val="12"/>
                <c:pt idx="0">
                  <c:v>1</c:v>
                </c:pt>
                <c:pt idx="1">
                  <c:v>1.0263157894736843</c:v>
                </c:pt>
                <c:pt idx="2">
                  <c:v>1.0585365853658535</c:v>
                </c:pt>
                <c:pt idx="3">
                  <c:v>1.1503164556962027</c:v>
                </c:pt>
                <c:pt idx="4">
                  <c:v>1.0375913058970248</c:v>
                </c:pt>
                <c:pt idx="5">
                  <c:v>0.99813728698366344</c:v>
                </c:pt>
                <c:pt idx="6">
                  <c:v>0.99691512076089062</c:v>
                </c:pt>
                <c:pt idx="7">
                  <c:v>1.010267249875783</c:v>
                </c:pt>
                <c:pt idx="8">
                  <c:v>1.001673114938763</c:v>
                </c:pt>
                <c:pt idx="9">
                  <c:v>1.0374998331477936</c:v>
                </c:pt>
                <c:pt idx="10">
                  <c:v>1.0701369505343485</c:v>
                </c:pt>
                <c:pt idx="11">
                  <c:v>1.0874982492795167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C8-440A-9542-EC556FE357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0250464"/>
        <c:axId val="630249632"/>
      </c:barChart>
      <c:catAx>
        <c:axId val="6302504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0249632"/>
        <c:crosses val="autoZero"/>
        <c:auto val="1"/>
        <c:lblAlgn val="ctr"/>
        <c:lblOffset val="100"/>
        <c:noMultiLvlLbl val="0"/>
      </c:catAx>
      <c:valAx>
        <c:axId val="630249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0250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Speedup v3 wrt Serial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Sheet4!$F$1</c:f>
              <c:strCache>
                <c:ptCount val="1"/>
                <c:pt idx="0">
                  <c:v>Speedup v3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Sheet4!$A$2:$A$13</c:f>
              <c:numCache>
                <c:formatCode>General</c:formatCode>
                <c:ptCount val="9"/>
                <c:pt idx="0">
                  <c:v>64</c:v>
                </c:pt>
                <c:pt idx="1">
                  <c:v>297</c:v>
                </c:pt>
                <c:pt idx="2">
                  <c:v>480</c:v>
                </c:pt>
                <c:pt idx="3">
                  <c:v>991</c:v>
                </c:pt>
                <c:pt idx="4">
                  <c:v>1899</c:v>
                </c:pt>
                <c:pt idx="5">
                  <c:v>3783</c:v>
                </c:pt>
                <c:pt idx="6">
                  <c:v>5881</c:v>
                </c:pt>
                <c:pt idx="7">
                  <c:v>8843</c:v>
                </c:pt>
                <c:pt idx="8">
                  <c:v>11380</c:v>
                </c:pt>
              </c:numCache>
            </c:numRef>
          </c:cat>
          <c:val>
            <c:numRef>
              <c:f>Sheet4!$F$2:$F$13</c:f>
              <c:numCache>
                <c:formatCode>General</c:formatCode>
                <c:ptCount val="9"/>
                <c:pt idx="0">
                  <c:v>1.2</c:v>
                </c:pt>
                <c:pt idx="1">
                  <c:v>17.438016528925623</c:v>
                </c:pt>
                <c:pt idx="2">
                  <c:v>40.609865470852014</c:v>
                </c:pt>
                <c:pt idx="3">
                  <c:v>102.27500000000001</c:v>
                </c:pt>
                <c:pt idx="4">
                  <c:v>86.412416107382541</c:v>
                </c:pt>
                <c:pt idx="5">
                  <c:v>101.57079105482285</c:v>
                </c:pt>
                <c:pt idx="6">
                  <c:v>104.8017659339821</c:v>
                </c:pt>
                <c:pt idx="7">
                  <c:v>103.64511361200861</c:v>
                </c:pt>
                <c:pt idx="8">
                  <c:v>97.511460457199917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46-4B7E-A7E0-E4AD2E4D5F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2012639"/>
        <c:axId val="474635679"/>
      </c:barChart>
      <c:catAx>
        <c:axId val="7620126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635679"/>
        <c:crosses val="autoZero"/>
        <c:auto val="1"/>
        <c:lblAlgn val="ctr"/>
        <c:lblOffset val="100"/>
        <c:noMultiLvlLbl val="0"/>
      </c:catAx>
      <c:valAx>
        <c:axId val="474635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2012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Speedup v3 wrt OMP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Sheet4!$F$1</c:f>
              <c:strCache>
                <c:ptCount val="1"/>
                <c:pt idx="0">
                  <c:v>Speedup v3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Sheet4!$A$2:$A$13</c:f>
              <c:numCache>
                <c:formatCode>General</c:formatCode>
                <c:ptCount val="9"/>
                <c:pt idx="0">
                  <c:v>64</c:v>
                </c:pt>
                <c:pt idx="1">
                  <c:v>297</c:v>
                </c:pt>
                <c:pt idx="2">
                  <c:v>480</c:v>
                </c:pt>
                <c:pt idx="3">
                  <c:v>991</c:v>
                </c:pt>
                <c:pt idx="4">
                  <c:v>1899</c:v>
                </c:pt>
                <c:pt idx="5">
                  <c:v>3783</c:v>
                </c:pt>
                <c:pt idx="6">
                  <c:v>5881</c:v>
                </c:pt>
                <c:pt idx="7">
                  <c:v>8843</c:v>
                </c:pt>
                <c:pt idx="8">
                  <c:v>11380</c:v>
                </c:pt>
              </c:numCache>
            </c:numRef>
          </c:cat>
          <c:val>
            <c:numRef>
              <c:f>Sheet4!$F$2:$F$13</c:f>
              <c:numCache>
                <c:formatCode>General</c:formatCode>
                <c:ptCount val="9"/>
                <c:pt idx="0">
                  <c:v>4.8999999999999995</c:v>
                </c:pt>
                <c:pt idx="1">
                  <c:v>5.4380165289256199</c:v>
                </c:pt>
                <c:pt idx="2">
                  <c:v>6.6008968609865466</c:v>
                </c:pt>
                <c:pt idx="3">
                  <c:v>12.767647058823529</c:v>
                </c:pt>
                <c:pt idx="4">
                  <c:v>9.4298657718120804</c:v>
                </c:pt>
                <c:pt idx="5">
                  <c:v>17.33925855750293</c:v>
                </c:pt>
                <c:pt idx="6">
                  <c:v>21.425759330803967</c:v>
                </c:pt>
                <c:pt idx="7">
                  <c:v>20.76183129860204</c:v>
                </c:pt>
                <c:pt idx="8">
                  <c:v>18.015458441363052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2A-4DFB-A7EA-0D7730FA1F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2012639"/>
        <c:axId val="474635679"/>
      </c:barChart>
      <c:catAx>
        <c:axId val="7620126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635679"/>
        <c:crosses val="autoZero"/>
        <c:auto val="1"/>
        <c:lblAlgn val="ctr"/>
        <c:lblOffset val="100"/>
        <c:noMultiLvlLbl val="0"/>
      </c:catAx>
      <c:valAx>
        <c:axId val="474635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2012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F7AF2-85DF-1F41-88E0-6C3377FE32F7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8C892-A888-CD44-ABFF-D6A436DC1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109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BEFD72E-21C8-064E-8F9F-DAF3C83C29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560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5A4471F-A8BB-AD45-9C8A-C3BA537C43C3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97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91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9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04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21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72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16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31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50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2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76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7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5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722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65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53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79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285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31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66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54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14400" y="762000"/>
            <a:ext cx="103632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828800" y="2133600"/>
            <a:ext cx="8534400" cy="1981200"/>
          </a:xfrm>
        </p:spPr>
        <p:txBody>
          <a:bodyPr/>
          <a:lstStyle>
            <a:lvl1pPr marL="0" indent="0" algn="ctr">
              <a:buFont typeface="Wingdings" charset="0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46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609600"/>
            <a:ext cx="91440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36800" y="1981200"/>
            <a:ext cx="9144000" cy="41148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822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609600"/>
            <a:ext cx="91440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095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609600"/>
            <a:ext cx="91440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8804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336800" y="1981200"/>
            <a:ext cx="436880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7112000" y="1981200"/>
            <a:ext cx="4368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609600"/>
            <a:ext cx="91440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0796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147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609600"/>
            <a:ext cx="91440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336800" y="1981200"/>
            <a:ext cx="436880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7112000" y="1981200"/>
            <a:ext cx="4368800" cy="41148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33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919268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919268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919268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681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36800" y="6096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36800" y="1981200"/>
            <a:ext cx="91440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0464799" y="6492876"/>
            <a:ext cx="1682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FA7D8-35C9-C54B-B306-E9537D7350C6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2" r:id="rId2"/>
    <p:sldLayoutId id="2147483661" r:id="rId3"/>
    <p:sldLayoutId id="2147483665" r:id="rId4"/>
    <p:sldLayoutId id="2147483663" r:id="rId5"/>
    <p:sldLayoutId id="2147483666" r:id="rId6"/>
    <p:sldLayoutId id="2147483667" r:id="rId7"/>
    <p:sldLayoutId id="2147483668" r:id="rId8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501215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501215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501215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501215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501215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501215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501215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501215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501215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v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10962800" cy="3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990600"/>
            <a:ext cx="10363200" cy="1143000"/>
          </a:xfrm>
        </p:spPr>
        <p:txBody>
          <a:bodyPr/>
          <a:lstStyle/>
          <a:p>
            <a:r>
              <a:rPr lang="en-US" dirty="0"/>
              <a:t>A Blocked Approach for Implementing the Floyd-</a:t>
            </a:r>
            <a:r>
              <a:rPr lang="en-US" dirty="0" err="1"/>
              <a:t>Warshall</a:t>
            </a:r>
            <a:r>
              <a:rPr lang="en-US" dirty="0"/>
              <a:t> Algorithm in CUDA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362200"/>
            <a:ext cx="8534400" cy="19812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CS5395: Independent Study Project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Shubhangi Mahajan; Advisor: Dr. Martin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Burtscher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775CA-26B6-45E3-B91D-31BEA6BFF4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90715E-6BF2-485F-8A43-CAE1DDA8D9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A2EB317-4B1D-435D-BB41-B015CD34455E}"/>
              </a:ext>
            </a:extLst>
          </p:cNvPr>
          <p:cNvSpPr txBox="1">
            <a:spLocks/>
          </p:cNvSpPr>
          <p:nvPr/>
        </p:nvSpPr>
        <p:spPr bwMode="auto">
          <a:xfrm>
            <a:off x="1538650" y="0"/>
            <a:ext cx="9114695" cy="8851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ea typeface="ＭＳ Ｐゴシック"/>
              </a:rPr>
              <a:t>Reducing Memory Accesses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969C3-1D06-4FDD-A57E-144B5C767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840538"/>
              </p:ext>
            </p:extLst>
          </p:nvPr>
        </p:nvGraphicFramePr>
        <p:xfrm>
          <a:off x="1538792" y="1316162"/>
          <a:ext cx="3048000" cy="1724025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878204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8473585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698464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1804384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60474052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08824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831353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3982656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48055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381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40E93BF-D39F-426D-BE13-7097060BE3D3}"/>
              </a:ext>
            </a:extLst>
          </p:cNvPr>
          <p:cNvSpPr txBox="1"/>
          <p:nvPr/>
        </p:nvSpPr>
        <p:spPr>
          <a:xfrm>
            <a:off x="7078553" y="1316162"/>
            <a:ext cx="3183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k =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6B32A-04A0-4DBF-A50D-EA9C30ADB5DF}"/>
              </a:ext>
            </a:extLst>
          </p:cNvPr>
          <p:cNvSpPr txBox="1"/>
          <p:nvPr/>
        </p:nvSpPr>
        <p:spPr>
          <a:xfrm>
            <a:off x="7078553" y="1853964"/>
            <a:ext cx="4488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at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1,</a:t>
            </a:r>
          </a:p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New a10 = min(a10, a12 + a20)</a:t>
            </a:r>
          </a:p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New a11 = min(a11, a12 + a21)</a:t>
            </a:r>
          </a:p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New a12 = min(a12, a12 + a22)</a:t>
            </a:r>
          </a:p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New a13 = min(a13, a12 + a23)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DC5B3-F17D-4ABF-8898-6CF1DBD98577}"/>
              </a:ext>
            </a:extLst>
          </p:cNvPr>
          <p:cNvSpPr txBox="1"/>
          <p:nvPr/>
        </p:nvSpPr>
        <p:spPr>
          <a:xfrm>
            <a:off x="7078553" y="3839873"/>
            <a:ext cx="4488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at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2,</a:t>
            </a:r>
          </a:p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New a20 = min(a20, a22 + a20)</a:t>
            </a:r>
          </a:p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New a21 = min(a21, a22 + a21)</a:t>
            </a:r>
          </a:p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New a22 = min(a22, a22 + a22)</a:t>
            </a:r>
          </a:p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New a23 = min(a23, a22 + a23)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265730-244F-45D5-86CB-0F9CB8E6D350}"/>
              </a:ext>
            </a:extLst>
          </p:cNvPr>
          <p:cNvSpPr/>
          <p:nvPr/>
        </p:nvSpPr>
        <p:spPr>
          <a:xfrm>
            <a:off x="10832795" y="2141394"/>
            <a:ext cx="672860" cy="1659612"/>
          </a:xfrm>
          <a:prstGeom prst="rect">
            <a:avLst/>
          </a:prstGeom>
          <a:noFill/>
          <a:ln w="38100">
            <a:solidFill>
              <a:srgbClr val="50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70907C-227A-48D6-8E42-DF436A8CE802}"/>
              </a:ext>
            </a:extLst>
          </p:cNvPr>
          <p:cNvSpPr/>
          <p:nvPr/>
        </p:nvSpPr>
        <p:spPr>
          <a:xfrm>
            <a:off x="10796307" y="4158120"/>
            <a:ext cx="672860" cy="1659612"/>
          </a:xfrm>
          <a:prstGeom prst="rect">
            <a:avLst/>
          </a:prstGeom>
          <a:noFill/>
          <a:ln w="38100">
            <a:solidFill>
              <a:srgbClr val="50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2EAAB-94EE-4D52-A1A5-F650F1BD6E29}"/>
              </a:ext>
            </a:extLst>
          </p:cNvPr>
          <p:cNvSpPr txBox="1"/>
          <p:nvPr/>
        </p:nvSpPr>
        <p:spPr>
          <a:xfrm>
            <a:off x="10261611" y="6338565"/>
            <a:ext cx="366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version3</a:t>
            </a:r>
            <a:endParaRPr lang="en-US" sz="2000" b="1" dirty="0">
              <a:solidFill>
                <a:schemeClr val="accent4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EF8848-DB32-464A-8B04-7C9054C718AA}"/>
              </a:ext>
            </a:extLst>
          </p:cNvPr>
          <p:cNvSpPr txBox="1"/>
          <p:nvPr/>
        </p:nvSpPr>
        <p:spPr>
          <a:xfrm>
            <a:off x="1229618" y="3971350"/>
            <a:ext cx="399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kth row is used to update the values 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</a:rPr>
              <a:t>for all iterations of </a:t>
            </a:r>
            <a:r>
              <a:rPr lang="en-US" dirty="0" err="1">
                <a:solidFill>
                  <a:schemeClr val="accent4">
                    <a:lumMod val="25000"/>
                  </a:schemeClr>
                </a:solidFill>
              </a:rPr>
              <a:t>i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</a:rPr>
              <a:t> for a certain k.</a:t>
            </a:r>
            <a:endParaRPr lang="en-US" dirty="0">
              <a:solidFill>
                <a:schemeClr val="accent4">
                  <a:lumMod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271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393414-F7B1-49C0-9378-E70DA3897FE6}"/>
              </a:ext>
            </a:extLst>
          </p:cNvPr>
          <p:cNvSpPr txBox="1">
            <a:spLocks/>
          </p:cNvSpPr>
          <p:nvPr/>
        </p:nvSpPr>
        <p:spPr bwMode="auto">
          <a:xfrm>
            <a:off x="1538650" y="0"/>
            <a:ext cx="9114695" cy="8851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ea typeface="ＭＳ Ｐゴシック"/>
              </a:rPr>
              <a:t>Reducing Memory Accesses &amp; Kernel Calls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DC1744-5127-466B-A9B1-E3B5F89A0E03}"/>
              </a:ext>
            </a:extLst>
          </p:cNvPr>
          <p:cNvSpPr txBox="1"/>
          <p:nvPr/>
        </p:nvSpPr>
        <p:spPr>
          <a:xfrm>
            <a:off x="345431" y="2429943"/>
            <a:ext cx="487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Adjacency Matrix divided into 32x32 submatrices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Each submatrix processed for the next 32 iterations at a time</a:t>
            </a: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DDC5871B-CED4-4147-B9D3-DACBE8796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801553"/>
              </p:ext>
            </p:extLst>
          </p:nvPr>
        </p:nvGraphicFramePr>
        <p:xfrm>
          <a:off x="6096000" y="800960"/>
          <a:ext cx="1270000" cy="13716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428877421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79099168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334480588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526446166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99510821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68939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455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42137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98446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144927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CDA88231-3170-46A7-AACA-88E0D9A70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09930"/>
              </p:ext>
            </p:extLst>
          </p:nvPr>
        </p:nvGraphicFramePr>
        <p:xfrm>
          <a:off x="7571876" y="800960"/>
          <a:ext cx="1270000" cy="13716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7692597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678013708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73594799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47980844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48578351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76203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649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62244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0330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761612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D643AC9D-A59B-4C15-894E-479C6F06D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898765"/>
              </p:ext>
            </p:extLst>
          </p:nvPr>
        </p:nvGraphicFramePr>
        <p:xfrm>
          <a:off x="9047752" y="800960"/>
          <a:ext cx="1270000" cy="13716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91088092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94298866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220083669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54195736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1668447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1044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6448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008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4193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24795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C4463343-70E4-4079-B1F3-6F6FD4F53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335318"/>
              </p:ext>
            </p:extLst>
          </p:nvPr>
        </p:nvGraphicFramePr>
        <p:xfrm>
          <a:off x="10523628" y="800960"/>
          <a:ext cx="1270000" cy="13716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1083686148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877091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90825920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40864115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74860247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094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0212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7474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45364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841702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4BFECCC5-888E-4044-A065-2822603CE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175983"/>
              </p:ext>
            </p:extLst>
          </p:nvPr>
        </p:nvGraphicFramePr>
        <p:xfrm>
          <a:off x="6092693" y="2250579"/>
          <a:ext cx="1270000" cy="13716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3815814375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54547672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56233985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021655629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02440877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423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54499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1218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84097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26498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F5CF0204-3A97-421E-8BE7-F6353BD63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840845"/>
              </p:ext>
            </p:extLst>
          </p:nvPr>
        </p:nvGraphicFramePr>
        <p:xfrm>
          <a:off x="7571876" y="2250579"/>
          <a:ext cx="1270000" cy="13716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75972162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0435947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46449702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634592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58991782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7562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0832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7562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7562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7562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7562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9612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7562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179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7562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4197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7562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245996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6A141D95-4E06-4869-BFE8-805DF999D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649661"/>
              </p:ext>
            </p:extLst>
          </p:nvPr>
        </p:nvGraphicFramePr>
        <p:xfrm>
          <a:off x="9047752" y="2250579"/>
          <a:ext cx="1270000" cy="13716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134965021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196811279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8518546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56774297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70723258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3830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3193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4255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538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199288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C439CDEE-20D7-4F6E-9794-042D824D3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134554"/>
              </p:ext>
            </p:extLst>
          </p:nvPr>
        </p:nvGraphicFramePr>
        <p:xfrm>
          <a:off x="10512390" y="2250579"/>
          <a:ext cx="1270000" cy="13716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129347052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572214729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61447373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17161604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98461765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11411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1966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81234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361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549894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75B5AE8B-65C5-4799-BB1C-BB89BBC58A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937657"/>
              </p:ext>
            </p:extLst>
          </p:nvPr>
        </p:nvGraphicFramePr>
        <p:xfrm>
          <a:off x="7793583" y="3999603"/>
          <a:ext cx="2096585" cy="2264315"/>
        </p:xfrm>
        <a:graphic>
          <a:graphicData uri="http://schemas.openxmlformats.org/drawingml/2006/table">
            <a:tbl>
              <a:tblPr/>
              <a:tblGrid>
                <a:gridCol w="419317">
                  <a:extLst>
                    <a:ext uri="{9D8B030D-6E8A-4147-A177-3AD203B41FA5}">
                      <a16:colId xmlns:a16="http://schemas.microsoft.com/office/drawing/2014/main" val="3335964738"/>
                    </a:ext>
                  </a:extLst>
                </a:gridCol>
                <a:gridCol w="419317">
                  <a:extLst>
                    <a:ext uri="{9D8B030D-6E8A-4147-A177-3AD203B41FA5}">
                      <a16:colId xmlns:a16="http://schemas.microsoft.com/office/drawing/2014/main" val="3722396528"/>
                    </a:ext>
                  </a:extLst>
                </a:gridCol>
                <a:gridCol w="419317">
                  <a:extLst>
                    <a:ext uri="{9D8B030D-6E8A-4147-A177-3AD203B41FA5}">
                      <a16:colId xmlns:a16="http://schemas.microsoft.com/office/drawing/2014/main" val="306491946"/>
                    </a:ext>
                  </a:extLst>
                </a:gridCol>
                <a:gridCol w="419317">
                  <a:extLst>
                    <a:ext uri="{9D8B030D-6E8A-4147-A177-3AD203B41FA5}">
                      <a16:colId xmlns:a16="http://schemas.microsoft.com/office/drawing/2014/main" val="658845732"/>
                    </a:ext>
                  </a:extLst>
                </a:gridCol>
                <a:gridCol w="419317">
                  <a:extLst>
                    <a:ext uri="{9D8B030D-6E8A-4147-A177-3AD203B41FA5}">
                      <a16:colId xmlns:a16="http://schemas.microsoft.com/office/drawing/2014/main" val="4184520899"/>
                    </a:ext>
                  </a:extLst>
                </a:gridCol>
              </a:tblGrid>
              <a:tr h="45286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724" marR="15724" marT="15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724" marR="15724" marT="15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724" marR="15724" marT="15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724" marR="15724" marT="15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724" marR="15724" marT="15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096746"/>
                  </a:ext>
                </a:extLst>
              </a:tr>
              <a:tr h="45286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724" marR="15724" marT="15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724" marR="15724" marT="15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724" marR="15724" marT="15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724" marR="15724" marT="15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724" marR="15724" marT="157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776051"/>
                  </a:ext>
                </a:extLst>
              </a:tr>
              <a:tr h="45286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724" marR="15724" marT="15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724" marR="15724" marT="15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724" marR="15724" marT="15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724" marR="15724" marT="15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724" marR="15724" marT="15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330840"/>
                  </a:ext>
                </a:extLst>
              </a:tr>
              <a:tr h="45286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724" marR="15724" marT="15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724" marR="15724" marT="157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724" marR="15724" marT="157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724" marR="15724" marT="15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724" marR="15724" marT="157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789367"/>
                  </a:ext>
                </a:extLst>
              </a:tr>
              <a:tr h="45286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724" marR="15724" marT="15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724" marR="15724" marT="15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724" marR="15724" marT="15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724" marR="15724" marT="15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724" marR="15724" marT="157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363794"/>
                  </a:ext>
                </a:extLst>
              </a:tr>
            </a:tbl>
          </a:graphicData>
        </a:graphic>
      </p:graphicFrame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16C3A37-80CC-44B1-B670-AFCF30BA1E39}"/>
              </a:ext>
            </a:extLst>
          </p:cNvPr>
          <p:cNvCxnSpPr/>
          <p:nvPr/>
        </p:nvCxnSpPr>
        <p:spPr>
          <a:xfrm flipV="1">
            <a:off x="9667142" y="4925708"/>
            <a:ext cx="0" cy="433137"/>
          </a:xfrm>
          <a:prstGeom prst="straightConnector1">
            <a:avLst/>
          </a:prstGeom>
          <a:ln w="57150">
            <a:solidFill>
              <a:schemeClr val="accent4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DC508CA-4CD0-4C99-B492-42AC2EDA78D2}"/>
              </a:ext>
            </a:extLst>
          </p:cNvPr>
          <p:cNvCxnSpPr>
            <a:cxnSpLocks/>
          </p:cNvCxnSpPr>
          <p:nvPr/>
        </p:nvCxnSpPr>
        <p:spPr>
          <a:xfrm flipH="1">
            <a:off x="8672535" y="5586088"/>
            <a:ext cx="786060" cy="0"/>
          </a:xfrm>
          <a:prstGeom prst="straightConnector1">
            <a:avLst/>
          </a:prstGeom>
          <a:ln w="57150">
            <a:solidFill>
              <a:schemeClr val="accent4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id="{FCCB30B4-4B41-4752-8F9F-6AA97B4BCA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A947A0-66AB-41B3-ADE7-83C1E271B816}"/>
              </a:ext>
            </a:extLst>
          </p:cNvPr>
          <p:cNvSpPr txBox="1"/>
          <p:nvPr/>
        </p:nvSpPr>
        <p:spPr>
          <a:xfrm>
            <a:off x="345431" y="6338565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version4</a:t>
            </a:r>
            <a:endParaRPr lang="en-US" sz="2000" b="1" dirty="0">
              <a:solidFill>
                <a:schemeClr val="accent4">
                  <a:lumMod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09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393414-F7B1-49C0-9378-E70DA3897FE6}"/>
              </a:ext>
            </a:extLst>
          </p:cNvPr>
          <p:cNvSpPr txBox="1">
            <a:spLocks/>
          </p:cNvSpPr>
          <p:nvPr/>
        </p:nvSpPr>
        <p:spPr bwMode="auto">
          <a:xfrm>
            <a:off x="1538650" y="0"/>
            <a:ext cx="9114695" cy="8851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ea typeface="ＭＳ Ｐゴシック"/>
              </a:rPr>
              <a:t>Final Version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815D275-1915-42BB-AD5F-38A6D6AFF868}"/>
              </a:ext>
            </a:extLst>
          </p:cNvPr>
          <p:cNvGraphicFramePr>
            <a:graphicFrameLocks noGrp="1"/>
          </p:cNvGraphicFramePr>
          <p:nvPr/>
        </p:nvGraphicFramePr>
        <p:xfrm>
          <a:off x="6092693" y="3911424"/>
          <a:ext cx="1270000" cy="13716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152074106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89386624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880355768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89841512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62160360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3902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72675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9961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4255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879879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6CC659C-8E88-43F0-BEEF-352C19A9BCB1}"/>
              </a:ext>
            </a:extLst>
          </p:cNvPr>
          <p:cNvGraphicFramePr>
            <a:graphicFrameLocks noGrp="1"/>
          </p:cNvGraphicFramePr>
          <p:nvPr/>
        </p:nvGraphicFramePr>
        <p:xfrm>
          <a:off x="7571876" y="3911424"/>
          <a:ext cx="1270000" cy="13716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136308420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67303824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439806839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297271919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16979184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0012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76124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9902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2579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037789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5457E3DC-AC0B-40A5-B051-1BD7EEA03618}"/>
              </a:ext>
            </a:extLst>
          </p:cNvPr>
          <p:cNvGraphicFramePr>
            <a:graphicFrameLocks noGrp="1"/>
          </p:cNvGraphicFramePr>
          <p:nvPr/>
        </p:nvGraphicFramePr>
        <p:xfrm>
          <a:off x="7571876" y="5401865"/>
          <a:ext cx="1270000" cy="13716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934578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93463876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036846996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013518006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4938837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85332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7562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7562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7562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7562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7033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95126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8704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724558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36FDA4FF-0F92-4897-936F-C7A665F707DE}"/>
              </a:ext>
            </a:extLst>
          </p:cNvPr>
          <p:cNvGraphicFramePr>
            <a:graphicFrameLocks noGrp="1"/>
          </p:cNvGraphicFramePr>
          <p:nvPr/>
        </p:nvGraphicFramePr>
        <p:xfrm>
          <a:off x="9057104" y="3911424"/>
          <a:ext cx="1270000" cy="13716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1200444606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93850909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02239600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50858445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84026381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7382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4311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8732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11977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230945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D5233D50-225E-4F2A-BCCE-EB0B493E1736}"/>
              </a:ext>
            </a:extLst>
          </p:cNvPr>
          <p:cNvGraphicFramePr>
            <a:graphicFrameLocks noGrp="1"/>
          </p:cNvGraphicFramePr>
          <p:nvPr/>
        </p:nvGraphicFramePr>
        <p:xfrm>
          <a:off x="9057104" y="5401865"/>
          <a:ext cx="1270000" cy="13716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603136426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76636819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63116022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630282839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42310765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1729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51482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556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7562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998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51183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DDC5871B-CED4-4147-B9D3-DACBE879663C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800960"/>
          <a:ext cx="1270000" cy="13716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428877421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79099168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334480588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526446166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99510821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68939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455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42137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98446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144927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CDA88231-3170-46A7-AACA-88E0D9A7033D}"/>
              </a:ext>
            </a:extLst>
          </p:cNvPr>
          <p:cNvGraphicFramePr>
            <a:graphicFrameLocks noGrp="1"/>
          </p:cNvGraphicFramePr>
          <p:nvPr/>
        </p:nvGraphicFramePr>
        <p:xfrm>
          <a:off x="7571876" y="800960"/>
          <a:ext cx="1270000" cy="13716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7692597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678013708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73594799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47980844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48578351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76203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649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62244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0330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761612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D643AC9D-A59B-4C15-894E-479C6F06DD6F}"/>
              </a:ext>
            </a:extLst>
          </p:cNvPr>
          <p:cNvGraphicFramePr>
            <a:graphicFrameLocks noGrp="1"/>
          </p:cNvGraphicFramePr>
          <p:nvPr/>
        </p:nvGraphicFramePr>
        <p:xfrm>
          <a:off x="9047752" y="800960"/>
          <a:ext cx="1270000" cy="13716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91088092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94298866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220083669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54195736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1668447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1044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6448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008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4193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24795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C4463343-70E4-4079-B1F3-6F6FD4F53CA7}"/>
              </a:ext>
            </a:extLst>
          </p:cNvPr>
          <p:cNvGraphicFramePr>
            <a:graphicFrameLocks noGrp="1"/>
          </p:cNvGraphicFramePr>
          <p:nvPr/>
        </p:nvGraphicFramePr>
        <p:xfrm>
          <a:off x="10523628" y="800960"/>
          <a:ext cx="1270000" cy="13716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1083686148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877091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90825920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40864115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74860247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094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0212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7474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45364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841702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4BFECCC5-888E-4044-A065-2822603CE0F8}"/>
              </a:ext>
            </a:extLst>
          </p:cNvPr>
          <p:cNvGraphicFramePr>
            <a:graphicFrameLocks noGrp="1"/>
          </p:cNvGraphicFramePr>
          <p:nvPr/>
        </p:nvGraphicFramePr>
        <p:xfrm>
          <a:off x="6092693" y="2250579"/>
          <a:ext cx="1270000" cy="13716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3815814375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54547672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56233985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021655629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02440877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423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54499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1218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84097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26498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F5CF0204-3A97-421E-8BE7-F6353BD63242}"/>
              </a:ext>
            </a:extLst>
          </p:cNvPr>
          <p:cNvGraphicFramePr>
            <a:graphicFrameLocks noGrp="1"/>
          </p:cNvGraphicFramePr>
          <p:nvPr/>
        </p:nvGraphicFramePr>
        <p:xfrm>
          <a:off x="7571876" y="2250579"/>
          <a:ext cx="1270000" cy="13716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75972162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0435947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46449702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634592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58991782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7562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0832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7562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7562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7562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7562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9612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7562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179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7562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4197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7562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245996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6A141D95-4E06-4869-BFE8-805DF999D0FC}"/>
              </a:ext>
            </a:extLst>
          </p:cNvPr>
          <p:cNvGraphicFramePr>
            <a:graphicFrameLocks noGrp="1"/>
          </p:cNvGraphicFramePr>
          <p:nvPr/>
        </p:nvGraphicFramePr>
        <p:xfrm>
          <a:off x="9047752" y="2250579"/>
          <a:ext cx="1270000" cy="13716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134965021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196811279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8518546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56774297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70723258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3830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3193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4255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538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199288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C439CDEE-20D7-4F6E-9794-042D824D3DD1}"/>
              </a:ext>
            </a:extLst>
          </p:cNvPr>
          <p:cNvGraphicFramePr>
            <a:graphicFrameLocks noGrp="1"/>
          </p:cNvGraphicFramePr>
          <p:nvPr/>
        </p:nvGraphicFramePr>
        <p:xfrm>
          <a:off x="10512390" y="2250579"/>
          <a:ext cx="1270000" cy="13716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129347052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572214729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61447373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17161604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98461765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11411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1966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81234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361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549894"/>
                  </a:ext>
                </a:extLst>
              </a:tr>
            </a:tbl>
          </a:graphicData>
        </a:graphic>
      </p:graphicFrame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54F6CF7-A0D4-482D-BC7B-7CDF394FB64B}"/>
              </a:ext>
            </a:extLst>
          </p:cNvPr>
          <p:cNvCxnSpPr>
            <a:cxnSpLocks/>
          </p:cNvCxnSpPr>
          <p:nvPr/>
        </p:nvCxnSpPr>
        <p:spPr>
          <a:xfrm>
            <a:off x="8021266" y="862470"/>
            <a:ext cx="430247" cy="3260956"/>
          </a:xfrm>
          <a:prstGeom prst="straightConnector1">
            <a:avLst/>
          </a:prstGeom>
          <a:ln w="28575">
            <a:solidFill>
              <a:schemeClr val="accent4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6A6D77D-89D3-4C8D-8EDE-1279B861B358}"/>
              </a:ext>
            </a:extLst>
          </p:cNvPr>
          <p:cNvCxnSpPr>
            <a:cxnSpLocks/>
          </p:cNvCxnSpPr>
          <p:nvPr/>
        </p:nvCxnSpPr>
        <p:spPr>
          <a:xfrm flipH="1">
            <a:off x="7673564" y="1635564"/>
            <a:ext cx="1502520" cy="3061058"/>
          </a:xfrm>
          <a:prstGeom prst="straightConnector1">
            <a:avLst/>
          </a:prstGeom>
          <a:ln w="28575">
            <a:solidFill>
              <a:schemeClr val="accent4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4462563-C759-4D82-B202-25CFC32D19E2}"/>
              </a:ext>
            </a:extLst>
          </p:cNvPr>
          <p:cNvCxnSpPr>
            <a:cxnSpLocks/>
          </p:cNvCxnSpPr>
          <p:nvPr/>
        </p:nvCxnSpPr>
        <p:spPr>
          <a:xfrm flipH="1">
            <a:off x="9761085" y="1439379"/>
            <a:ext cx="1436304" cy="3246062"/>
          </a:xfrm>
          <a:prstGeom prst="straightConnector1">
            <a:avLst/>
          </a:prstGeom>
          <a:ln w="28575">
            <a:solidFill>
              <a:schemeClr val="accent4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B33077-8DA6-4EA8-8285-C421F0E2BC7C}"/>
              </a:ext>
            </a:extLst>
          </p:cNvPr>
          <p:cNvCxnSpPr>
            <a:cxnSpLocks/>
          </p:cNvCxnSpPr>
          <p:nvPr/>
        </p:nvCxnSpPr>
        <p:spPr>
          <a:xfrm>
            <a:off x="6383768" y="2688306"/>
            <a:ext cx="3127852" cy="1655747"/>
          </a:xfrm>
          <a:prstGeom prst="straightConnector1">
            <a:avLst/>
          </a:prstGeom>
          <a:ln w="28575">
            <a:solidFill>
              <a:schemeClr val="accent4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id="{FCCB30B4-4B41-4752-8F9F-6AA97B4BCA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AFD9DA-CBE6-494C-BD3B-B5ABF4CB27CA}"/>
              </a:ext>
            </a:extLst>
          </p:cNvPr>
          <p:cNvSpPr txBox="1"/>
          <p:nvPr/>
        </p:nvSpPr>
        <p:spPr>
          <a:xfrm>
            <a:off x="345431" y="6338565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version5</a:t>
            </a:r>
            <a:endParaRPr lang="en-US" sz="2000" b="1" dirty="0">
              <a:solidFill>
                <a:schemeClr val="accent4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D6CEEC-8F2F-440A-BD27-48533584CF3B}"/>
              </a:ext>
            </a:extLst>
          </p:cNvPr>
          <p:cNvSpPr txBox="1"/>
          <p:nvPr/>
        </p:nvSpPr>
        <p:spPr>
          <a:xfrm>
            <a:off x="345431" y="2429943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 submatrices in the row &amp; the column are being updated independent of on another.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 remaining submatrices are independent of the next diagonal block.</a:t>
            </a:r>
          </a:p>
        </p:txBody>
      </p:sp>
    </p:spTree>
    <p:extLst>
      <p:ext uri="{BB962C8B-B14F-4D97-AF65-F5344CB8AC3E}">
        <p14:creationId xmlns:p14="http://schemas.microsoft.com/office/powerpoint/2010/main" val="190008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E8BD1F-91C3-4EE4-AD9F-2AF00E2510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D4075C-68F0-49A5-A04D-F538D2C4C89C}"/>
              </a:ext>
            </a:extLst>
          </p:cNvPr>
          <p:cNvSpPr txBox="1">
            <a:spLocks/>
          </p:cNvSpPr>
          <p:nvPr/>
        </p:nvSpPr>
        <p:spPr bwMode="auto">
          <a:xfrm>
            <a:off x="1538652" y="-24019"/>
            <a:ext cx="9114695" cy="8851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ea typeface="ＭＳ Ｐゴシック"/>
              </a:rPr>
              <a:t>Methodology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501215"/>
              </a:solidFill>
              <a:effectLst/>
              <a:uLnTx/>
              <a:uFillTx/>
              <a:ea typeface="ＭＳ Ｐゴシック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0D1DCF1-A364-48C0-A0C1-5236244F6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77742"/>
              </p:ext>
            </p:extLst>
          </p:nvPr>
        </p:nvGraphicFramePr>
        <p:xfrm>
          <a:off x="2786229" y="947425"/>
          <a:ext cx="6064074" cy="1747125"/>
        </p:xfrm>
        <a:graphic>
          <a:graphicData uri="http://schemas.openxmlformats.org/drawingml/2006/table">
            <a:tbl>
              <a:tblPr/>
              <a:tblGrid>
                <a:gridCol w="1665001">
                  <a:extLst>
                    <a:ext uri="{9D8B030D-6E8A-4147-A177-3AD203B41FA5}">
                      <a16:colId xmlns:a16="http://schemas.microsoft.com/office/drawing/2014/main" val="1129624102"/>
                    </a:ext>
                  </a:extLst>
                </a:gridCol>
                <a:gridCol w="4399073">
                  <a:extLst>
                    <a:ext uri="{9D8B030D-6E8A-4147-A177-3AD203B41FA5}">
                      <a16:colId xmlns:a16="http://schemas.microsoft.com/office/drawing/2014/main" val="1912805942"/>
                    </a:ext>
                  </a:extLst>
                </a:gridCol>
              </a:tblGrid>
              <a:tr h="401323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CPU:</a:t>
                      </a:r>
                    </a:p>
                  </a:txBody>
                  <a:tcPr marL="192635" marR="192635" marT="96318" marB="963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922269"/>
                  </a:ext>
                </a:extLst>
              </a:tr>
              <a:tr h="4013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Processor</a:t>
                      </a:r>
                    </a:p>
                  </a:txBody>
                  <a:tcPr marL="20066" marR="20066" marT="20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AMD Ryzen </a:t>
                      </a:r>
                      <a:r>
                        <a:rPr lang="en-US" sz="2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Threadripper</a:t>
                      </a:r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2950X</a:t>
                      </a:r>
                    </a:p>
                  </a:txBody>
                  <a:tcPr marL="20066" marR="20066" marT="20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751726"/>
                  </a:ext>
                </a:extLst>
              </a:tr>
              <a:tr h="4013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Cores</a:t>
                      </a:r>
                    </a:p>
                  </a:txBody>
                  <a:tcPr marL="20066" marR="20066" marT="20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20066" marR="20066" marT="20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497820"/>
                  </a:ext>
                </a:extLst>
              </a:tr>
              <a:tr h="4013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Threads</a:t>
                      </a:r>
                    </a:p>
                  </a:txBody>
                  <a:tcPr marL="20066" marR="20066" marT="20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0066" marR="20066" marT="20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51251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4E7DDAF-6AA0-4709-BB61-A1FF35861E95}"/>
              </a:ext>
            </a:extLst>
          </p:cNvPr>
          <p:cNvSpPr txBox="1"/>
          <p:nvPr/>
        </p:nvSpPr>
        <p:spPr>
          <a:xfrm>
            <a:off x="561974" y="4885643"/>
            <a:ext cx="110680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25000"/>
                  </a:schemeClr>
                </a:solidFill>
              </a:rPr>
              <a:t>Compilation command: </a:t>
            </a:r>
            <a:r>
              <a:rPr lang="en-US" dirty="0" err="1">
                <a:solidFill>
                  <a:schemeClr val="accent4">
                    <a:lumMod val="25000"/>
                  </a:schemeClr>
                </a:solidFill>
              </a:rPr>
              <a:t>nvcc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</a:rPr>
              <a:t> -O3 -arch=sm_70 -</a:t>
            </a:r>
            <a:r>
              <a:rPr lang="en-US" dirty="0" err="1">
                <a:solidFill>
                  <a:schemeClr val="accent4">
                    <a:lumMod val="25000"/>
                  </a:schemeClr>
                </a:solidFill>
              </a:rPr>
              <a:t>Xcompiler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</a:rPr>
              <a:t> "-march=native -</a:t>
            </a:r>
            <a:r>
              <a:rPr lang="en-US" dirty="0" err="1">
                <a:solidFill>
                  <a:schemeClr val="accent4">
                    <a:lumMod val="25000"/>
                  </a:schemeClr>
                </a:solidFill>
              </a:rPr>
              <a:t>fopenmp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</a:rPr>
              <a:t>" &lt;filename&gt;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9C596DB-9EDC-4A1D-9338-90C3818B5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917746"/>
              </p:ext>
            </p:extLst>
          </p:nvPr>
        </p:nvGraphicFramePr>
        <p:xfrm>
          <a:off x="2786229" y="2916534"/>
          <a:ext cx="6064073" cy="1747125"/>
        </p:xfrm>
        <a:graphic>
          <a:graphicData uri="http://schemas.openxmlformats.org/drawingml/2006/table">
            <a:tbl>
              <a:tblPr/>
              <a:tblGrid>
                <a:gridCol w="1618708">
                  <a:extLst>
                    <a:ext uri="{9D8B030D-6E8A-4147-A177-3AD203B41FA5}">
                      <a16:colId xmlns:a16="http://schemas.microsoft.com/office/drawing/2014/main" val="1129624102"/>
                    </a:ext>
                  </a:extLst>
                </a:gridCol>
                <a:gridCol w="4445365">
                  <a:extLst>
                    <a:ext uri="{9D8B030D-6E8A-4147-A177-3AD203B41FA5}">
                      <a16:colId xmlns:a16="http://schemas.microsoft.com/office/drawing/2014/main" val="1912805942"/>
                    </a:ext>
                  </a:extLst>
                </a:gridCol>
              </a:tblGrid>
              <a:tr h="401323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GPU:</a:t>
                      </a:r>
                    </a:p>
                  </a:txBody>
                  <a:tcPr marL="192635" marR="192635" marT="96318" marB="9631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922269"/>
                  </a:ext>
                </a:extLst>
              </a:tr>
              <a:tr h="4013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Processor</a:t>
                      </a:r>
                    </a:p>
                  </a:txBody>
                  <a:tcPr marL="20066" marR="20066" marT="20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NVIDIA Corporation GV100 [TITAN V]</a:t>
                      </a:r>
                    </a:p>
                  </a:txBody>
                  <a:tcPr marL="20066" marR="20066" marT="20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751726"/>
                  </a:ext>
                </a:extLst>
              </a:tr>
              <a:tr h="4013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Architecture</a:t>
                      </a:r>
                    </a:p>
                  </a:txBody>
                  <a:tcPr marL="20066" marR="20066" marT="20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Volta</a:t>
                      </a:r>
                    </a:p>
                  </a:txBody>
                  <a:tcPr marL="20066" marR="20066" marT="20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497820"/>
                  </a:ext>
                </a:extLst>
              </a:tr>
              <a:tr h="4013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CUDA Cores</a:t>
                      </a:r>
                    </a:p>
                  </a:txBody>
                  <a:tcPr marL="20066" marR="20066" marT="20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5120</a:t>
                      </a:r>
                    </a:p>
                  </a:txBody>
                  <a:tcPr marL="20066" marR="20066" marT="20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512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992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FA01-0FA8-4BEC-B27B-9DD91B62AB2E}"/>
              </a:ext>
            </a:extLst>
          </p:cNvPr>
          <p:cNvSpPr txBox="1">
            <a:spLocks/>
          </p:cNvSpPr>
          <p:nvPr/>
        </p:nvSpPr>
        <p:spPr bwMode="auto">
          <a:xfrm>
            <a:off x="1538648" y="69011"/>
            <a:ext cx="9114695" cy="8851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ea typeface="ＭＳ Ｐゴシック"/>
              </a:rPr>
              <a:t>Results: Serial vs OMP vs Straightforward Parallel Implementations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91C9F5-95C5-4575-BF9C-1E8859F3F3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DAA0E0E9-881A-439C-B039-19C9F36973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3798121"/>
              </p:ext>
            </p:extLst>
          </p:nvPr>
        </p:nvGraphicFramePr>
        <p:xfrm>
          <a:off x="2044453" y="1139765"/>
          <a:ext cx="8413633" cy="4578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2EF2C27-82C9-481C-8533-E880B96D098A}"/>
              </a:ext>
            </a:extLst>
          </p:cNvPr>
          <p:cNvSpPr txBox="1"/>
          <p:nvPr/>
        </p:nvSpPr>
        <p:spPr>
          <a:xfrm>
            <a:off x="3864626" y="5718235"/>
            <a:ext cx="4462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accent4">
                    <a:lumMod val="10000"/>
                  </a:schemeClr>
                </a:solidFill>
              </a:rPr>
              <a:t>serial: Sequential Implementation</a:t>
            </a:r>
          </a:p>
          <a:p>
            <a:pPr algn="just"/>
            <a:r>
              <a:rPr lang="en-US" sz="1800" dirty="0" err="1">
                <a:solidFill>
                  <a:schemeClr val="accent4">
                    <a:lumMod val="10000"/>
                  </a:schemeClr>
                </a:solidFill>
              </a:rPr>
              <a:t>omp</a:t>
            </a:r>
            <a:r>
              <a:rPr lang="en-US" sz="1800" dirty="0">
                <a:solidFill>
                  <a:schemeClr val="accent4">
                    <a:lumMod val="10000"/>
                  </a:schemeClr>
                </a:solidFill>
              </a:rPr>
              <a:t>: OpenMP Implementation</a:t>
            </a:r>
          </a:p>
          <a:p>
            <a:pPr algn="just"/>
            <a:r>
              <a:rPr lang="en-US" sz="1800" dirty="0">
                <a:solidFill>
                  <a:schemeClr val="accent4">
                    <a:lumMod val="10000"/>
                  </a:schemeClr>
                </a:solidFill>
              </a:rPr>
              <a:t>v0: Straightforward CUDA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682444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FA01-0FA8-4BEC-B27B-9DD91B62AB2E}"/>
              </a:ext>
            </a:extLst>
          </p:cNvPr>
          <p:cNvSpPr txBox="1">
            <a:spLocks/>
          </p:cNvSpPr>
          <p:nvPr/>
        </p:nvSpPr>
        <p:spPr bwMode="auto">
          <a:xfrm>
            <a:off x="1538650" y="0"/>
            <a:ext cx="9114695" cy="8851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ea typeface="ＭＳ Ｐゴシック"/>
              </a:rPr>
              <a:t>Results: Speedup of v1 </a:t>
            </a:r>
            <a:r>
              <a:rPr lang="en-US" kern="0" dirty="0" err="1">
                <a:ea typeface="ＭＳ Ｐゴシック"/>
              </a:rPr>
              <a:t>wrt</a:t>
            </a:r>
            <a:r>
              <a:rPr lang="en-US" kern="0" dirty="0">
                <a:ea typeface="ＭＳ Ｐゴシック"/>
              </a:rPr>
              <a:t> Serial, OMP &amp; v0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91C9F5-95C5-4575-BF9C-1E8859F3F3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52EE60-589F-42D5-AC10-CA69162D5A73}"/>
              </a:ext>
            </a:extLst>
          </p:cNvPr>
          <p:cNvSpPr txBox="1"/>
          <p:nvPr/>
        </p:nvSpPr>
        <p:spPr>
          <a:xfrm>
            <a:off x="6450536" y="4389767"/>
            <a:ext cx="446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accent4">
                    <a:lumMod val="10000"/>
                  </a:schemeClr>
                </a:solidFill>
              </a:rPr>
              <a:t>v1: v0 + [</a:t>
            </a:r>
            <a:r>
              <a:rPr lang="en-US" sz="1800" dirty="0" err="1">
                <a:solidFill>
                  <a:schemeClr val="accent4">
                    <a:lumMod val="10000"/>
                  </a:schemeClr>
                </a:solidFill>
              </a:rPr>
              <a:t>i</a:t>
            </a:r>
            <a:r>
              <a:rPr lang="en-US" sz="1800" dirty="0">
                <a:solidFill>
                  <a:schemeClr val="accent4">
                    <a:lumMod val="10000"/>
                  </a:schemeClr>
                </a:solidFill>
              </a:rPr>
              <a:t>][k]</a:t>
            </a:r>
            <a:r>
              <a:rPr lang="en-US" sz="1800" dirty="0" err="1">
                <a:solidFill>
                  <a:schemeClr val="accent4">
                    <a:lumMod val="10000"/>
                  </a:schemeClr>
                </a:solidFill>
              </a:rPr>
              <a:t>th</a:t>
            </a:r>
            <a:r>
              <a:rPr lang="en-US" sz="1800" dirty="0">
                <a:solidFill>
                  <a:schemeClr val="accent4">
                    <a:lumMod val="10000"/>
                  </a:schemeClr>
                </a:solidFill>
              </a:rPr>
              <a:t> element is saved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66D76748-FE59-49C9-932D-6941B9AF90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450559"/>
              </p:ext>
            </p:extLst>
          </p:nvPr>
        </p:nvGraphicFramePr>
        <p:xfrm>
          <a:off x="342182" y="104260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2E9D4E5F-D96A-4EFD-AC70-0FB6DC02A8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7604786"/>
              </p:ext>
            </p:extLst>
          </p:nvPr>
        </p:nvGraphicFramePr>
        <p:xfrm>
          <a:off x="342182" y="378580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2E9D4E5F-D96A-4EFD-AC70-0FB6DC02A8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9053706"/>
              </p:ext>
            </p:extLst>
          </p:nvPr>
        </p:nvGraphicFramePr>
        <p:xfrm>
          <a:off x="6341274" y="104260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75907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91C9F5-95C5-4575-BF9C-1E8859F3F3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2F0031A-53D8-4D63-B7ED-99B9A0A2EAF2}"/>
              </a:ext>
            </a:extLst>
          </p:cNvPr>
          <p:cNvSpPr txBox="1">
            <a:spLocks/>
          </p:cNvSpPr>
          <p:nvPr/>
        </p:nvSpPr>
        <p:spPr bwMode="auto">
          <a:xfrm>
            <a:off x="1538650" y="0"/>
            <a:ext cx="9114695" cy="8851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ea typeface="ＭＳ Ｐゴシック"/>
              </a:rPr>
              <a:t>Results: Speedup of v2 </a:t>
            </a:r>
            <a:r>
              <a:rPr lang="en-US" kern="0" dirty="0" err="1">
                <a:ea typeface="ＭＳ Ｐゴシック"/>
              </a:rPr>
              <a:t>wrt</a:t>
            </a:r>
            <a:r>
              <a:rPr lang="en-US" kern="0" dirty="0">
                <a:ea typeface="ＭＳ Ｐゴシック"/>
              </a:rPr>
              <a:t> Serial, OMP &amp; v0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CCC0F3-95AA-4E07-8AEC-D226F269551B}"/>
              </a:ext>
            </a:extLst>
          </p:cNvPr>
          <p:cNvSpPr txBox="1"/>
          <p:nvPr/>
        </p:nvSpPr>
        <p:spPr>
          <a:xfrm>
            <a:off x="6450536" y="4389767"/>
            <a:ext cx="446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accent4">
                    <a:lumMod val="10000"/>
                  </a:schemeClr>
                </a:solidFill>
              </a:rPr>
              <a:t>v2: v0 + [k][j]</a:t>
            </a:r>
            <a:r>
              <a:rPr lang="en-US" sz="1800" dirty="0" err="1">
                <a:solidFill>
                  <a:schemeClr val="accent4">
                    <a:lumMod val="10000"/>
                  </a:schemeClr>
                </a:solidFill>
              </a:rPr>
              <a:t>th</a:t>
            </a:r>
            <a:r>
              <a:rPr lang="en-US" sz="1800" dirty="0">
                <a:solidFill>
                  <a:schemeClr val="accent4">
                    <a:lumMod val="10000"/>
                  </a:schemeClr>
                </a:solidFill>
              </a:rPr>
              <a:t> element is saved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6D76748-FE59-49C9-932D-6941B9AF90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2866977"/>
              </p:ext>
            </p:extLst>
          </p:nvPr>
        </p:nvGraphicFramePr>
        <p:xfrm>
          <a:off x="827279" y="109220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E9D4E5F-D96A-4EFD-AC70-0FB6DC02A8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8884450"/>
              </p:ext>
            </p:extLst>
          </p:nvPr>
        </p:nvGraphicFramePr>
        <p:xfrm>
          <a:off x="6792721" y="109220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2E9D4E5F-D96A-4EFD-AC70-0FB6DC02A8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504835"/>
              </p:ext>
            </p:extLst>
          </p:nvPr>
        </p:nvGraphicFramePr>
        <p:xfrm>
          <a:off x="827279" y="378003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27277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71D49-F270-44E2-A1E9-A38F030253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14E84E1-B60D-458E-8728-32B2CBB195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1182437"/>
              </p:ext>
            </p:extLst>
          </p:nvPr>
        </p:nvGraphicFramePr>
        <p:xfrm>
          <a:off x="827280" y="116025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14E84E1-B60D-458E-8728-32B2CBB195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7170348"/>
              </p:ext>
            </p:extLst>
          </p:nvPr>
        </p:nvGraphicFramePr>
        <p:xfrm>
          <a:off x="6792721" y="116025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14E84E1-B60D-458E-8728-32B2CBB195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296465"/>
              </p:ext>
            </p:extLst>
          </p:nvPr>
        </p:nvGraphicFramePr>
        <p:xfrm>
          <a:off x="827279" y="38706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490A16A7-69D1-42D2-B51C-11F84975F722}"/>
              </a:ext>
            </a:extLst>
          </p:cNvPr>
          <p:cNvSpPr txBox="1">
            <a:spLocks/>
          </p:cNvSpPr>
          <p:nvPr/>
        </p:nvSpPr>
        <p:spPr bwMode="auto">
          <a:xfrm>
            <a:off x="1538650" y="0"/>
            <a:ext cx="9114695" cy="8851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ea typeface="ＭＳ Ｐゴシック"/>
              </a:rPr>
              <a:t>Results: Speedup of v3 </a:t>
            </a:r>
            <a:r>
              <a:rPr lang="en-US" kern="0" dirty="0" err="1">
                <a:ea typeface="ＭＳ Ｐゴシック"/>
              </a:rPr>
              <a:t>wrt</a:t>
            </a:r>
            <a:r>
              <a:rPr lang="en-US" kern="0" dirty="0">
                <a:ea typeface="ＭＳ Ｐゴシック"/>
              </a:rPr>
              <a:t> Serial, OMP &amp; v0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8F455-5704-45AB-9773-290AF72B26CA}"/>
              </a:ext>
            </a:extLst>
          </p:cNvPr>
          <p:cNvSpPr txBox="1"/>
          <p:nvPr/>
        </p:nvSpPr>
        <p:spPr>
          <a:xfrm>
            <a:off x="6450536" y="4389767"/>
            <a:ext cx="446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accent4">
                    <a:lumMod val="10000"/>
                  </a:schemeClr>
                </a:solidFill>
              </a:rPr>
              <a:t>v3: v0 + k-</a:t>
            </a:r>
            <a:r>
              <a:rPr lang="en-US" sz="1800" dirty="0" err="1">
                <a:solidFill>
                  <a:schemeClr val="accent4">
                    <a:lumMod val="10000"/>
                  </a:schemeClr>
                </a:solidFill>
              </a:rPr>
              <a:t>th</a:t>
            </a:r>
            <a:r>
              <a:rPr lang="en-US" sz="1800" dirty="0">
                <a:solidFill>
                  <a:schemeClr val="accent4">
                    <a:lumMod val="10000"/>
                  </a:schemeClr>
                </a:solidFill>
              </a:rPr>
              <a:t> row is in the shared memory</a:t>
            </a:r>
          </a:p>
        </p:txBody>
      </p:sp>
    </p:spTree>
    <p:extLst>
      <p:ext uri="{BB962C8B-B14F-4D97-AF65-F5344CB8AC3E}">
        <p14:creationId xmlns:p14="http://schemas.microsoft.com/office/powerpoint/2010/main" val="1083150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71D49-F270-44E2-A1E9-A38F030253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14E84E1-B60D-458E-8728-32B2CBB195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28140"/>
              </p:ext>
            </p:extLst>
          </p:nvPr>
        </p:nvGraphicFramePr>
        <p:xfrm>
          <a:off x="827279" y="367983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614E84E1-B60D-458E-8728-32B2CBB195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7078146"/>
              </p:ext>
            </p:extLst>
          </p:nvPr>
        </p:nvGraphicFramePr>
        <p:xfrm>
          <a:off x="6792721" y="9109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14E84E1-B60D-458E-8728-32B2CBB195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5794704"/>
              </p:ext>
            </p:extLst>
          </p:nvPr>
        </p:nvGraphicFramePr>
        <p:xfrm>
          <a:off x="827279" y="9109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72EF7FA5-A370-4B6E-A387-B443F9D73A84}"/>
              </a:ext>
            </a:extLst>
          </p:cNvPr>
          <p:cNvSpPr txBox="1">
            <a:spLocks/>
          </p:cNvSpPr>
          <p:nvPr/>
        </p:nvSpPr>
        <p:spPr bwMode="auto">
          <a:xfrm>
            <a:off x="1538650" y="0"/>
            <a:ext cx="9114695" cy="8851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ea typeface="ＭＳ Ｐゴシック"/>
              </a:rPr>
              <a:t>Results: Speedup of v4 </a:t>
            </a:r>
            <a:r>
              <a:rPr lang="en-US" kern="0" dirty="0" err="1">
                <a:ea typeface="ＭＳ Ｐゴシック"/>
              </a:rPr>
              <a:t>wrt</a:t>
            </a:r>
            <a:r>
              <a:rPr lang="en-US" kern="0" dirty="0">
                <a:ea typeface="ＭＳ Ｐゴシック"/>
              </a:rPr>
              <a:t> Serial, OMP &amp; v0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9AECA-B755-4F93-9379-66A5A122D5E7}"/>
              </a:ext>
            </a:extLst>
          </p:cNvPr>
          <p:cNvSpPr txBox="1"/>
          <p:nvPr/>
        </p:nvSpPr>
        <p:spPr>
          <a:xfrm>
            <a:off x="6450536" y="4357305"/>
            <a:ext cx="4462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accent4">
                    <a:lumMod val="10000"/>
                  </a:schemeClr>
                </a:solidFill>
              </a:rPr>
              <a:t>v4: Blocked approach with sequential processing of the diagonal block, the blocks in the row, in the column and the remaining blocks</a:t>
            </a:r>
          </a:p>
        </p:txBody>
      </p:sp>
    </p:spTree>
    <p:extLst>
      <p:ext uri="{BB962C8B-B14F-4D97-AF65-F5344CB8AC3E}">
        <p14:creationId xmlns:p14="http://schemas.microsoft.com/office/powerpoint/2010/main" val="2283025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71D49-F270-44E2-A1E9-A38F030253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14E84E1-B60D-458E-8728-32B2CBB195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9036147"/>
              </p:ext>
            </p:extLst>
          </p:nvPr>
        </p:nvGraphicFramePr>
        <p:xfrm>
          <a:off x="756249" y="10756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14E84E1-B60D-458E-8728-32B2CBB195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4601795"/>
              </p:ext>
            </p:extLst>
          </p:nvPr>
        </p:nvGraphicFramePr>
        <p:xfrm>
          <a:off x="6863751" y="10756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14E84E1-B60D-458E-8728-32B2CBB195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1645554"/>
              </p:ext>
            </p:extLst>
          </p:nvPr>
        </p:nvGraphicFramePr>
        <p:xfrm>
          <a:off x="756249" y="378003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08972BB2-86D3-446A-8770-3C49A7BFFAD9}"/>
              </a:ext>
            </a:extLst>
          </p:cNvPr>
          <p:cNvSpPr txBox="1">
            <a:spLocks/>
          </p:cNvSpPr>
          <p:nvPr/>
        </p:nvSpPr>
        <p:spPr bwMode="auto">
          <a:xfrm>
            <a:off x="1538650" y="0"/>
            <a:ext cx="9114695" cy="8851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ea typeface="ＭＳ Ｐゴシック"/>
              </a:rPr>
              <a:t>Results: Speedup of v5 </a:t>
            </a:r>
            <a:r>
              <a:rPr lang="en-US" kern="0" dirty="0" err="1">
                <a:ea typeface="ＭＳ Ｐゴシック"/>
              </a:rPr>
              <a:t>wrt</a:t>
            </a:r>
            <a:r>
              <a:rPr lang="en-US" kern="0" dirty="0">
                <a:ea typeface="ＭＳ Ｐゴシック"/>
              </a:rPr>
              <a:t> Serial, OMP &amp; v0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133C6-8746-4C0B-BD7D-311D6F130E90}"/>
              </a:ext>
            </a:extLst>
          </p:cNvPr>
          <p:cNvSpPr txBox="1"/>
          <p:nvPr/>
        </p:nvSpPr>
        <p:spPr>
          <a:xfrm>
            <a:off x="6450536" y="4357305"/>
            <a:ext cx="4462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accent4">
                    <a:lumMod val="10000"/>
                  </a:schemeClr>
                </a:solidFill>
              </a:rPr>
              <a:t>v5: Blocked approach with concurrent processing of the blocks in the row &amp; in the column and the remaining blocks &amp; the next diagonal block</a:t>
            </a:r>
          </a:p>
        </p:txBody>
      </p:sp>
    </p:spTree>
    <p:extLst>
      <p:ext uri="{BB962C8B-B14F-4D97-AF65-F5344CB8AC3E}">
        <p14:creationId xmlns:p14="http://schemas.microsoft.com/office/powerpoint/2010/main" val="240090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AAFB-B613-4E23-898E-3ED0A1E47B3F}"/>
              </a:ext>
            </a:extLst>
          </p:cNvPr>
          <p:cNvSpPr txBox="1">
            <a:spLocks/>
          </p:cNvSpPr>
          <p:nvPr/>
        </p:nvSpPr>
        <p:spPr bwMode="auto">
          <a:xfrm>
            <a:off x="1538652" y="228600"/>
            <a:ext cx="9114695" cy="8851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ea typeface="ＭＳ Ｐゴシック"/>
              </a:rPr>
              <a:t>Independent Study Objective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501215"/>
              </a:solidFill>
              <a:effectLst/>
              <a:uLnTx/>
              <a:uFillTx/>
              <a:ea typeface="ＭＳ Ｐゴシック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CC9EAA-5466-48A8-BEB4-673783F3466A}"/>
              </a:ext>
            </a:extLst>
          </p:cNvPr>
          <p:cNvSpPr txBox="1"/>
          <p:nvPr/>
        </p:nvSpPr>
        <p:spPr>
          <a:xfrm>
            <a:off x="1731351" y="2272605"/>
            <a:ext cx="87292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The purpose of this independent study is to optimize the Floyd-</a:t>
            </a:r>
            <a:r>
              <a:rPr lang="en-US" sz="2800" dirty="0" err="1">
                <a:solidFill>
                  <a:schemeClr val="accent4">
                    <a:lumMod val="25000"/>
                  </a:schemeClr>
                </a:solidFill>
                <a:latin typeface="+mn-lt"/>
              </a:rPr>
              <a:t>Warshall</a:t>
            </a:r>
            <a:r>
              <a:rPr lang="en-US" sz="2800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 APSP Algorithm on a GPU using CUDA for a scalable implementation.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6F514-1D14-44CC-821D-6EC6BF190A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22880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FA01-0FA8-4BEC-B27B-9DD91B62AB2E}"/>
              </a:ext>
            </a:extLst>
          </p:cNvPr>
          <p:cNvSpPr txBox="1">
            <a:spLocks/>
          </p:cNvSpPr>
          <p:nvPr/>
        </p:nvSpPr>
        <p:spPr bwMode="auto">
          <a:xfrm>
            <a:off x="1538650" y="0"/>
            <a:ext cx="9114695" cy="8851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ea typeface="ＭＳ Ｐゴシック"/>
              </a:rPr>
              <a:t>Related Work: Edvin et al.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71D49-F270-44E2-A1E9-A38F030253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E380AD8-F3F8-42C6-A0A0-2C38932645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2436192"/>
              </p:ext>
            </p:extLst>
          </p:nvPr>
        </p:nvGraphicFramePr>
        <p:xfrm>
          <a:off x="1" y="1057708"/>
          <a:ext cx="6096000" cy="4100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2233797E-8298-47CF-B9B0-EAEA1127DE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8936629"/>
              </p:ext>
            </p:extLst>
          </p:nvPr>
        </p:nvGraphicFramePr>
        <p:xfrm>
          <a:off x="6095997" y="1402764"/>
          <a:ext cx="5785448" cy="3410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0D65B59-9DB3-440B-A9DC-1A79A6F04BAA}"/>
              </a:ext>
            </a:extLst>
          </p:cNvPr>
          <p:cNvSpPr txBox="1"/>
          <p:nvPr/>
        </p:nvSpPr>
        <p:spPr>
          <a:xfrm>
            <a:off x="3172496" y="5455236"/>
            <a:ext cx="650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accent4">
                    <a:lumMod val="10000"/>
                  </a:schemeClr>
                </a:solidFill>
              </a:rPr>
              <a:t>Edvin et al. (IEEE 2020): Also use a similar blocked approach</a:t>
            </a:r>
          </a:p>
        </p:txBody>
      </p:sp>
    </p:spTree>
    <p:extLst>
      <p:ext uri="{BB962C8B-B14F-4D97-AF65-F5344CB8AC3E}">
        <p14:creationId xmlns:p14="http://schemas.microsoft.com/office/powerpoint/2010/main" val="516185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F9302B-FE93-4F81-8DC6-5E87361171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E7B8B3-1D6F-443A-86E8-41B19BB35D8B}"/>
              </a:ext>
            </a:extLst>
          </p:cNvPr>
          <p:cNvSpPr txBox="1">
            <a:spLocks/>
          </p:cNvSpPr>
          <p:nvPr/>
        </p:nvSpPr>
        <p:spPr bwMode="auto">
          <a:xfrm>
            <a:off x="1538650" y="0"/>
            <a:ext cx="9114695" cy="8851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ea typeface="ＭＳ Ｐゴシック"/>
              </a:rPr>
              <a:t>Summary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8E9C94-2348-47BC-A527-67AE455F3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31628"/>
              </p:ext>
            </p:extLst>
          </p:nvPr>
        </p:nvGraphicFramePr>
        <p:xfrm>
          <a:off x="3114827" y="2189677"/>
          <a:ext cx="5962340" cy="2478645"/>
        </p:xfrm>
        <a:graphic>
          <a:graphicData uri="http://schemas.openxmlformats.org/drawingml/2006/table">
            <a:tbl>
              <a:tblPr/>
              <a:tblGrid>
                <a:gridCol w="2325002">
                  <a:extLst>
                    <a:ext uri="{9D8B030D-6E8A-4147-A177-3AD203B41FA5}">
                      <a16:colId xmlns:a16="http://schemas.microsoft.com/office/drawing/2014/main" val="1518723728"/>
                    </a:ext>
                  </a:extLst>
                </a:gridCol>
                <a:gridCol w="3637338">
                  <a:extLst>
                    <a:ext uri="{9D8B030D-6E8A-4147-A177-3AD203B41FA5}">
                      <a16:colId xmlns:a16="http://schemas.microsoft.com/office/drawing/2014/main" val="992831401"/>
                    </a:ext>
                  </a:extLst>
                </a:gridCol>
              </a:tblGrid>
              <a:tr h="495729">
                <a:tc>
                  <a:txBody>
                    <a:bodyPr/>
                    <a:lstStyle/>
                    <a:p>
                      <a:pPr algn="l" fontAlgn="b"/>
                      <a:r>
                        <a:rPr lang="en-US" sz="2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4786" marR="24786" marT="24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Speedup of v5</a:t>
                      </a:r>
                    </a:p>
                  </a:txBody>
                  <a:tcPr marL="24786" marR="24786" marT="24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298665"/>
                  </a:ext>
                </a:extLst>
              </a:tr>
              <a:tr h="495729">
                <a:tc>
                  <a:txBody>
                    <a:bodyPr/>
                    <a:lstStyle/>
                    <a:p>
                      <a:pPr algn="l" fontAlgn="b"/>
                      <a:r>
                        <a:rPr lang="en-US" sz="2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</a:t>
                      </a:r>
                    </a:p>
                  </a:txBody>
                  <a:tcPr marL="24786" marR="24786" marT="24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501</a:t>
                      </a:r>
                    </a:p>
                  </a:txBody>
                  <a:tcPr marL="24786" marR="24786" marT="24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612368"/>
                  </a:ext>
                </a:extLst>
              </a:tr>
              <a:tr h="495729">
                <a:tc>
                  <a:txBody>
                    <a:bodyPr/>
                    <a:lstStyle/>
                    <a:p>
                      <a:pPr algn="l" fontAlgn="b"/>
                      <a:r>
                        <a:rPr lang="en-US" sz="2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OMP</a:t>
                      </a:r>
                    </a:p>
                  </a:txBody>
                  <a:tcPr marL="24786" marR="24786" marT="24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93.2</a:t>
                      </a:r>
                    </a:p>
                  </a:txBody>
                  <a:tcPr marL="24786" marR="24786" marT="24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93390"/>
                  </a:ext>
                </a:extLst>
              </a:tr>
              <a:tr h="495729">
                <a:tc>
                  <a:txBody>
                    <a:bodyPr/>
                    <a:lstStyle/>
                    <a:p>
                      <a:pPr algn="l" fontAlgn="b"/>
                      <a:r>
                        <a:rPr lang="en-US" sz="2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v0</a:t>
                      </a:r>
                    </a:p>
                  </a:txBody>
                  <a:tcPr marL="24786" marR="24786" marT="24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6.25</a:t>
                      </a:r>
                    </a:p>
                  </a:txBody>
                  <a:tcPr marL="24786" marR="24786" marT="24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601953"/>
                  </a:ext>
                </a:extLst>
              </a:tr>
              <a:tr h="495729">
                <a:tc>
                  <a:txBody>
                    <a:bodyPr/>
                    <a:lstStyle/>
                    <a:p>
                      <a:pPr algn="l" fontAlgn="b"/>
                      <a:r>
                        <a:rPr lang="en-US" sz="2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Edvin et al.</a:t>
                      </a:r>
                    </a:p>
                  </a:txBody>
                  <a:tcPr marL="24786" marR="24786" marT="24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</a:t>
                      </a:r>
                    </a:p>
                  </a:txBody>
                  <a:tcPr marL="24786" marR="24786" marT="24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158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1098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FA01-0FA8-4BEC-B27B-9DD91B62AB2E}"/>
              </a:ext>
            </a:extLst>
          </p:cNvPr>
          <p:cNvSpPr txBox="1">
            <a:spLocks/>
          </p:cNvSpPr>
          <p:nvPr/>
        </p:nvSpPr>
        <p:spPr bwMode="auto">
          <a:xfrm>
            <a:off x="1538650" y="0"/>
            <a:ext cx="9114695" cy="8851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ea typeface="ＭＳ Ｐゴシック"/>
              </a:rPr>
              <a:t>Conclusion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A30F7C-3E22-4EC5-A540-933236291EC9}"/>
              </a:ext>
            </a:extLst>
          </p:cNvPr>
          <p:cNvSpPr txBox="1">
            <a:spLocks/>
          </p:cNvSpPr>
          <p:nvPr/>
        </p:nvSpPr>
        <p:spPr bwMode="auto">
          <a:xfrm>
            <a:off x="1538648" y="3642100"/>
            <a:ext cx="9114695" cy="8851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ea typeface="ＭＳ Ｐゴシック"/>
              </a:rPr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BD5D7-0D2C-48BD-BF3F-1819BA25DB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F4FBD-1EAB-4B47-BCA6-4D92A9BAE5D4}"/>
              </a:ext>
            </a:extLst>
          </p:cNvPr>
          <p:cNvSpPr txBox="1"/>
          <p:nvPr/>
        </p:nvSpPr>
        <p:spPr>
          <a:xfrm>
            <a:off x="1163049" y="4527280"/>
            <a:ext cx="9865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Tracing the paths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Further reducing memory accesses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Scheduling the computations more efficiently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Increasing the submatrix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B87F8-2A3B-4640-B2A7-A5EFCE4AB6E0}"/>
              </a:ext>
            </a:extLst>
          </p:cNvPr>
          <p:cNvSpPr txBox="1"/>
          <p:nvPr/>
        </p:nvSpPr>
        <p:spPr>
          <a:xfrm>
            <a:off x="1163049" y="816586"/>
            <a:ext cx="98658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 blocked approach, using shared memory and a fewer number of kernel calls, has better efficiency than the sequential implementation, OMP implementation and even straightforward parallel implementation on a GPU. Reduced memory accesses contribute the most to lowering the compute times.</a:t>
            </a:r>
          </a:p>
        </p:txBody>
      </p:sp>
    </p:spTree>
    <p:extLst>
      <p:ext uri="{BB962C8B-B14F-4D97-AF65-F5344CB8AC3E}">
        <p14:creationId xmlns:p14="http://schemas.microsoft.com/office/powerpoint/2010/main" val="2494374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C2A547-2994-43DA-96F5-CDF635E5E9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18CA21-003C-4EA2-A8B4-849BBC29B1D2}"/>
              </a:ext>
            </a:extLst>
          </p:cNvPr>
          <p:cNvSpPr txBox="1"/>
          <p:nvPr/>
        </p:nvSpPr>
        <p:spPr>
          <a:xfrm>
            <a:off x="1575758" y="2598003"/>
            <a:ext cx="9040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4">
                    <a:lumMod val="25000"/>
                  </a:schemeClr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24284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776D8-DD8C-4C56-8A66-7B5684F416C4}"/>
              </a:ext>
            </a:extLst>
          </p:cNvPr>
          <p:cNvSpPr txBox="1">
            <a:spLocks/>
          </p:cNvSpPr>
          <p:nvPr/>
        </p:nvSpPr>
        <p:spPr bwMode="auto">
          <a:xfrm>
            <a:off x="1538652" y="62245"/>
            <a:ext cx="9114695" cy="8851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ea typeface="ＭＳ Ｐゴシック"/>
              </a:rPr>
              <a:t>Overview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501215"/>
              </a:solidFill>
              <a:effectLst/>
              <a:uLnTx/>
              <a:uFillTx/>
              <a:ea typeface="ＭＳ Ｐゴシック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60CC7-BED1-4532-A366-2203BADB50DF}"/>
              </a:ext>
            </a:extLst>
          </p:cNvPr>
          <p:cNvSpPr txBox="1"/>
          <p:nvPr/>
        </p:nvSpPr>
        <p:spPr>
          <a:xfrm>
            <a:off x="723900" y="2044005"/>
            <a:ext cx="10744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Floyd-</a:t>
            </a:r>
            <a:r>
              <a:rPr lang="en-US" sz="2800" dirty="0" err="1">
                <a:solidFill>
                  <a:schemeClr val="accent4">
                    <a:lumMod val="25000"/>
                  </a:schemeClr>
                </a:solidFill>
                <a:latin typeface="+mn-lt"/>
              </a:rPr>
              <a:t>Warshall</a:t>
            </a:r>
            <a:r>
              <a:rPr lang="en-US" sz="2800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 Algorithm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Graph Representation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Optimization Approaches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Results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Related Work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BC334-7509-4B34-98F0-751BB532E5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98000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30314-BA47-4A7C-9680-C7333F9C2B48}"/>
              </a:ext>
            </a:extLst>
          </p:cNvPr>
          <p:cNvSpPr txBox="1">
            <a:spLocks/>
          </p:cNvSpPr>
          <p:nvPr/>
        </p:nvSpPr>
        <p:spPr bwMode="auto">
          <a:xfrm>
            <a:off x="1524000" y="-8879"/>
            <a:ext cx="9114695" cy="8851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501215"/>
                </a:solidFill>
                <a:effectLst/>
                <a:uLnTx/>
                <a:uFillTx/>
                <a:ea typeface="ＭＳ Ｐゴシック"/>
              </a:rPr>
              <a:t>Floyd-</a:t>
            </a:r>
            <a:r>
              <a:rPr lang="en-US" kern="0" noProof="0" dirty="0" err="1">
                <a:ea typeface="ＭＳ Ｐゴシック"/>
              </a:rPr>
              <a:t>W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501215"/>
                </a:solidFill>
                <a:effectLst/>
                <a:uLnTx/>
                <a:uFillTx/>
                <a:ea typeface="ＭＳ Ｐゴシック"/>
              </a:rPr>
              <a:t>arshall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501215"/>
                </a:solidFill>
                <a:effectLst/>
                <a:uLnTx/>
                <a:uFillTx/>
                <a:ea typeface="ＭＳ Ｐゴシック"/>
              </a:rPr>
              <a:t> Algorithm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055709-083B-475B-A9C6-52CA966EE1C1}"/>
              </a:ext>
            </a:extLst>
          </p:cNvPr>
          <p:cNvSpPr/>
          <p:nvPr/>
        </p:nvSpPr>
        <p:spPr>
          <a:xfrm>
            <a:off x="9220200" y="1219201"/>
            <a:ext cx="457199" cy="4571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47F0B85-0F9C-4B04-8A5A-E386DCA9FBFB}"/>
              </a:ext>
            </a:extLst>
          </p:cNvPr>
          <p:cNvSpPr/>
          <p:nvPr/>
        </p:nvSpPr>
        <p:spPr>
          <a:xfrm>
            <a:off x="10439401" y="2362200"/>
            <a:ext cx="457199" cy="4571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4E5A32-CAF2-436B-A08A-03A76D06E12F}"/>
              </a:ext>
            </a:extLst>
          </p:cNvPr>
          <p:cNvSpPr/>
          <p:nvPr/>
        </p:nvSpPr>
        <p:spPr>
          <a:xfrm>
            <a:off x="7924801" y="2362200"/>
            <a:ext cx="457199" cy="4571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DA5723-E501-4196-806F-41384572725D}"/>
              </a:ext>
            </a:extLst>
          </p:cNvPr>
          <p:cNvSpPr/>
          <p:nvPr/>
        </p:nvSpPr>
        <p:spPr>
          <a:xfrm>
            <a:off x="9220200" y="3505201"/>
            <a:ext cx="457199" cy="4571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3CC399-244E-4617-BF13-D618CBABC2F3}"/>
              </a:ext>
            </a:extLst>
          </p:cNvPr>
          <p:cNvCxnSpPr>
            <a:cxnSpLocks/>
            <a:stCxn id="6" idx="7"/>
            <a:endCxn id="4" idx="3"/>
          </p:cNvCxnSpPr>
          <p:nvPr/>
        </p:nvCxnSpPr>
        <p:spPr>
          <a:xfrm flipV="1">
            <a:off x="8315045" y="1609445"/>
            <a:ext cx="972110" cy="81971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8CA7C1-04B2-42D3-B3C4-7C7D0C298315}"/>
              </a:ext>
            </a:extLst>
          </p:cNvPr>
          <p:cNvSpPr txBox="1"/>
          <p:nvPr/>
        </p:nvSpPr>
        <p:spPr>
          <a:xfrm>
            <a:off x="8525156" y="167640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108B3A-96D4-41A2-A199-876544A05D93}"/>
              </a:ext>
            </a:extLst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9610444" y="1609445"/>
            <a:ext cx="895912" cy="81971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8C390F-EFE8-47CD-9DF9-2538D51B7D9E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9610444" y="2752444"/>
            <a:ext cx="895912" cy="81971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35FB35-6212-453E-9EEC-041E49ED3619}"/>
              </a:ext>
            </a:extLst>
          </p:cNvPr>
          <p:cNvCxnSpPr>
            <a:stCxn id="7" idx="1"/>
            <a:endCxn id="6" idx="5"/>
          </p:cNvCxnSpPr>
          <p:nvPr/>
        </p:nvCxnSpPr>
        <p:spPr>
          <a:xfrm flipH="1" flipV="1">
            <a:off x="8315045" y="2752444"/>
            <a:ext cx="972110" cy="81971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299BCE-E2B8-4527-B655-51F57303CCDE}"/>
              </a:ext>
            </a:extLst>
          </p:cNvPr>
          <p:cNvCxnSpPr>
            <a:stCxn id="6" idx="6"/>
            <a:endCxn id="5" idx="2"/>
          </p:cNvCxnSpPr>
          <p:nvPr/>
        </p:nvCxnSpPr>
        <p:spPr>
          <a:xfrm>
            <a:off x="8382000" y="2590800"/>
            <a:ext cx="205740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AD2E2D-2CCB-4ED7-A676-E488E03D7D62}"/>
              </a:ext>
            </a:extLst>
          </p:cNvPr>
          <p:cNvSpPr txBox="1"/>
          <p:nvPr/>
        </p:nvSpPr>
        <p:spPr>
          <a:xfrm>
            <a:off x="9277910" y="221458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F4AC90-4A39-4272-9F68-6922FC28CD52}"/>
              </a:ext>
            </a:extLst>
          </p:cNvPr>
          <p:cNvSpPr txBox="1"/>
          <p:nvPr/>
        </p:nvSpPr>
        <p:spPr>
          <a:xfrm>
            <a:off x="9968333" y="312704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8B4990-0FFF-488E-9033-94E4FC16CD60}"/>
              </a:ext>
            </a:extLst>
          </p:cNvPr>
          <p:cNvSpPr txBox="1"/>
          <p:nvPr/>
        </p:nvSpPr>
        <p:spPr>
          <a:xfrm>
            <a:off x="10039910" y="1676400"/>
            <a:ext cx="466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383FAB-8AF9-4C4A-9934-87FDDA89B277}"/>
              </a:ext>
            </a:extLst>
          </p:cNvPr>
          <p:cNvSpPr txBox="1"/>
          <p:nvPr/>
        </p:nvSpPr>
        <p:spPr>
          <a:xfrm>
            <a:off x="8401612" y="3127041"/>
            <a:ext cx="45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7BFE97-47F1-4CEC-9341-153BBC97559F}"/>
                  </a:ext>
                </a:extLst>
              </p:cNvPr>
              <p:cNvSpPr txBox="1"/>
              <p:nvPr/>
            </p:nvSpPr>
            <p:spPr>
              <a:xfrm>
                <a:off x="609599" y="3625995"/>
                <a:ext cx="5924551" cy="1247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4">
                        <a:lumMod val="25000"/>
                      </a:schemeClr>
                    </a:solidFill>
                    <a:latin typeface="+mn-lt"/>
                  </a:rPr>
                  <a:t>Iteratively considers every node as an intermediate node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4">
                        <a:lumMod val="25000"/>
                      </a:schemeClr>
                    </a:solidFill>
                    <a:latin typeface="+mn-lt"/>
                  </a:rPr>
                  <a:t>Time Complexity: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4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4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4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4">
                      <a:lumMod val="2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7BFE97-47F1-4CEC-9341-153BBC975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3625995"/>
                <a:ext cx="5924551" cy="1247842"/>
              </a:xfrm>
              <a:prstGeom prst="rect">
                <a:avLst/>
              </a:prstGeom>
              <a:blipFill>
                <a:blip r:embed="rId3"/>
                <a:stretch>
                  <a:fillRect l="-1337" t="-3415" r="-1543" b="-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7AEF43FA-C381-4B55-A6ED-51EF77D8D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012931"/>
              </p:ext>
            </p:extLst>
          </p:nvPr>
        </p:nvGraphicFramePr>
        <p:xfrm>
          <a:off x="7924801" y="4486557"/>
          <a:ext cx="3657600" cy="1993735"/>
        </p:xfrm>
        <a:graphic>
          <a:graphicData uri="http://schemas.openxmlformats.org/drawingml/2006/table">
            <a:tbl>
              <a:tblPr/>
              <a:tblGrid>
                <a:gridCol w="731520">
                  <a:extLst>
                    <a:ext uri="{9D8B030D-6E8A-4147-A177-3AD203B41FA5}">
                      <a16:colId xmlns:a16="http://schemas.microsoft.com/office/drawing/2014/main" val="332865377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16052846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1933767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60515208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705191022"/>
                    </a:ext>
                  </a:extLst>
                </a:gridCol>
              </a:tblGrid>
              <a:tr h="3987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766980"/>
                  </a:ext>
                </a:extLst>
              </a:tr>
              <a:tr h="3987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391281"/>
                  </a:ext>
                </a:extLst>
              </a:tr>
              <a:tr h="3987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028257"/>
                  </a:ext>
                </a:extLst>
              </a:tr>
              <a:tr h="3987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737250"/>
                  </a:ext>
                </a:extLst>
              </a:tr>
              <a:tr h="3987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630436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1703A7E8-E1FF-428E-99DC-A6C43C007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961020"/>
              </p:ext>
            </p:extLst>
          </p:nvPr>
        </p:nvGraphicFramePr>
        <p:xfrm>
          <a:off x="7924800" y="4486556"/>
          <a:ext cx="3657600" cy="1993733"/>
        </p:xfrm>
        <a:graphic>
          <a:graphicData uri="http://schemas.openxmlformats.org/drawingml/2006/table">
            <a:tbl>
              <a:tblPr/>
              <a:tblGrid>
                <a:gridCol w="731520">
                  <a:extLst>
                    <a:ext uri="{9D8B030D-6E8A-4147-A177-3AD203B41FA5}">
                      <a16:colId xmlns:a16="http://schemas.microsoft.com/office/drawing/2014/main" val="34688580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8442044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8518646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6112826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15078922"/>
                    </a:ext>
                  </a:extLst>
                </a:gridCol>
              </a:tblGrid>
              <a:tr h="403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997053"/>
                  </a:ext>
                </a:extLst>
              </a:tr>
              <a:tr h="403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375623"/>
                          </a:solidFill>
                          <a:effectLst/>
                          <a:latin typeface="Times New Roman" panose="02020603050405020304" pitchFamily="18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050589"/>
                  </a:ext>
                </a:extLst>
              </a:tr>
              <a:tr h="403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375623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352942"/>
                  </a:ext>
                </a:extLst>
              </a:tr>
              <a:tr h="3920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012376"/>
                  </a:ext>
                </a:extLst>
              </a:tr>
              <a:tr h="3920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673074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DB006EDC-FC2F-40F1-8C70-03801C838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045321"/>
              </p:ext>
            </p:extLst>
          </p:nvPr>
        </p:nvGraphicFramePr>
        <p:xfrm>
          <a:off x="7924798" y="4486553"/>
          <a:ext cx="3657600" cy="1993732"/>
        </p:xfrm>
        <a:graphic>
          <a:graphicData uri="http://schemas.openxmlformats.org/drawingml/2006/table">
            <a:tbl>
              <a:tblPr/>
              <a:tblGrid>
                <a:gridCol w="731520">
                  <a:extLst>
                    <a:ext uri="{9D8B030D-6E8A-4147-A177-3AD203B41FA5}">
                      <a16:colId xmlns:a16="http://schemas.microsoft.com/office/drawing/2014/main" val="399613060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5755141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3302560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60485721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87759205"/>
                    </a:ext>
                  </a:extLst>
                </a:gridCol>
              </a:tblGrid>
              <a:tr h="389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467697"/>
                  </a:ext>
                </a:extLst>
              </a:tr>
              <a:tr h="4009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222561"/>
                  </a:ext>
                </a:extLst>
              </a:tr>
              <a:tr h="4009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375623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9742699"/>
                  </a:ext>
                </a:extLst>
              </a:tr>
              <a:tr h="4009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400713"/>
                  </a:ext>
                </a:extLst>
              </a:tr>
              <a:tr h="4009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375623"/>
                          </a:solidFill>
                          <a:effectLst/>
                          <a:latin typeface="Times New Roman" panose="02020603050405020304" pitchFamily="18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4086014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28CE89CC-86A5-4737-94C6-3CBF99E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198966"/>
              </p:ext>
            </p:extLst>
          </p:nvPr>
        </p:nvGraphicFramePr>
        <p:xfrm>
          <a:off x="7924798" y="4486546"/>
          <a:ext cx="3657600" cy="1993732"/>
        </p:xfrm>
        <a:graphic>
          <a:graphicData uri="http://schemas.openxmlformats.org/drawingml/2006/table">
            <a:tbl>
              <a:tblPr/>
              <a:tblGrid>
                <a:gridCol w="731520">
                  <a:extLst>
                    <a:ext uri="{9D8B030D-6E8A-4147-A177-3AD203B41FA5}">
                      <a16:colId xmlns:a16="http://schemas.microsoft.com/office/drawing/2014/main" val="316604133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37839315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87143354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09519955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01748225"/>
                    </a:ext>
                  </a:extLst>
                </a:gridCol>
              </a:tblGrid>
              <a:tr h="389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559075"/>
                  </a:ext>
                </a:extLst>
              </a:tr>
              <a:tr h="4009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321912"/>
                  </a:ext>
                </a:extLst>
              </a:tr>
              <a:tr h="4009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375623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971920"/>
                  </a:ext>
                </a:extLst>
              </a:tr>
              <a:tr h="4009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639535"/>
                  </a:ext>
                </a:extLst>
              </a:tr>
              <a:tr h="4009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375623"/>
                          </a:solidFill>
                          <a:effectLst/>
                          <a:latin typeface="Times New Roman" panose="02020603050405020304" pitchFamily="18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225666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15C6B20-C865-438E-9CF6-B0E50AC5B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393809"/>
              </p:ext>
            </p:extLst>
          </p:nvPr>
        </p:nvGraphicFramePr>
        <p:xfrm>
          <a:off x="7924798" y="4481056"/>
          <a:ext cx="3657600" cy="1993732"/>
        </p:xfrm>
        <a:graphic>
          <a:graphicData uri="http://schemas.openxmlformats.org/drawingml/2006/table">
            <a:tbl>
              <a:tblPr/>
              <a:tblGrid>
                <a:gridCol w="731520">
                  <a:extLst>
                    <a:ext uri="{9D8B030D-6E8A-4147-A177-3AD203B41FA5}">
                      <a16:colId xmlns:a16="http://schemas.microsoft.com/office/drawing/2014/main" val="307387754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83151215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23880310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5656667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06006400"/>
                    </a:ext>
                  </a:extLst>
                </a:gridCol>
              </a:tblGrid>
              <a:tr h="4009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506533"/>
                  </a:ext>
                </a:extLst>
              </a:tr>
              <a:tr h="4009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375623"/>
                          </a:solidFill>
                          <a:effectLst/>
                          <a:latin typeface="Times New Roman" panose="02020603050405020304" pitchFamily="18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112817"/>
                  </a:ext>
                </a:extLst>
              </a:tr>
              <a:tr h="4009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229083"/>
                  </a:ext>
                </a:extLst>
              </a:tr>
              <a:tr h="4009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375623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848632"/>
                  </a:ext>
                </a:extLst>
              </a:tr>
              <a:tr h="389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3360064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EE035B3B-97D9-42C5-A9C9-126E5FB99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005265"/>
              </p:ext>
            </p:extLst>
          </p:nvPr>
        </p:nvGraphicFramePr>
        <p:xfrm>
          <a:off x="7924798" y="4483429"/>
          <a:ext cx="3657600" cy="1991360"/>
        </p:xfrm>
        <a:graphic>
          <a:graphicData uri="http://schemas.openxmlformats.org/drawingml/2006/table">
            <a:tbl>
              <a:tblPr/>
              <a:tblGrid>
                <a:gridCol w="731520">
                  <a:extLst>
                    <a:ext uri="{9D8B030D-6E8A-4147-A177-3AD203B41FA5}">
                      <a16:colId xmlns:a16="http://schemas.microsoft.com/office/drawing/2014/main" val="352889309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8246033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1682662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7812972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171839279"/>
                    </a:ext>
                  </a:extLst>
                </a:gridCol>
              </a:tblGrid>
              <a:tr h="4004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40156"/>
                  </a:ext>
                </a:extLst>
              </a:tr>
              <a:tr h="4004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251933"/>
                  </a:ext>
                </a:extLst>
              </a:tr>
              <a:tr h="4004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375623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47414"/>
                  </a:ext>
                </a:extLst>
              </a:tr>
              <a:tr h="4004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375623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269899"/>
                  </a:ext>
                </a:extLst>
              </a:tr>
              <a:tr h="3893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7599905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B80CC3E-2785-4FF5-BC8A-6DEA26A81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516726"/>
              </p:ext>
            </p:extLst>
          </p:nvPr>
        </p:nvGraphicFramePr>
        <p:xfrm>
          <a:off x="7924798" y="4483422"/>
          <a:ext cx="3657600" cy="1991365"/>
        </p:xfrm>
        <a:graphic>
          <a:graphicData uri="http://schemas.openxmlformats.org/drawingml/2006/table">
            <a:tbl>
              <a:tblPr/>
              <a:tblGrid>
                <a:gridCol w="731520">
                  <a:extLst>
                    <a:ext uri="{9D8B030D-6E8A-4147-A177-3AD203B41FA5}">
                      <a16:colId xmlns:a16="http://schemas.microsoft.com/office/drawing/2014/main" val="349923799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86780926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62101515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44855061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993737842"/>
                    </a:ext>
                  </a:extLst>
                </a:gridCol>
              </a:tblGrid>
              <a:tr h="398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90101"/>
                  </a:ext>
                </a:extLst>
              </a:tr>
              <a:tr h="398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375623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6020931"/>
                  </a:ext>
                </a:extLst>
              </a:tr>
              <a:tr h="398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701307"/>
                  </a:ext>
                </a:extLst>
              </a:tr>
              <a:tr h="398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989078"/>
                  </a:ext>
                </a:extLst>
              </a:tr>
              <a:tr h="398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375623"/>
                          </a:solidFill>
                          <a:effectLst/>
                          <a:latin typeface="Times New Roman" panose="02020603050405020304" pitchFamily="18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247012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B3967368-19AC-4A2A-BD58-04C63D675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598872"/>
              </p:ext>
            </p:extLst>
          </p:nvPr>
        </p:nvGraphicFramePr>
        <p:xfrm>
          <a:off x="7924798" y="4475567"/>
          <a:ext cx="3657600" cy="1999220"/>
        </p:xfrm>
        <a:graphic>
          <a:graphicData uri="http://schemas.openxmlformats.org/drawingml/2006/table">
            <a:tbl>
              <a:tblPr/>
              <a:tblGrid>
                <a:gridCol w="731520">
                  <a:extLst>
                    <a:ext uri="{9D8B030D-6E8A-4147-A177-3AD203B41FA5}">
                      <a16:colId xmlns:a16="http://schemas.microsoft.com/office/drawing/2014/main" val="409935372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89145069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12270496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13478005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573813615"/>
                    </a:ext>
                  </a:extLst>
                </a:gridCol>
              </a:tblGrid>
              <a:tr h="3998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086591"/>
                  </a:ext>
                </a:extLst>
              </a:tr>
              <a:tr h="3998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294551"/>
                  </a:ext>
                </a:extLst>
              </a:tr>
              <a:tr h="3998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676386"/>
                  </a:ext>
                </a:extLst>
              </a:tr>
              <a:tr h="3998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375623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998876"/>
                  </a:ext>
                </a:extLst>
              </a:tr>
              <a:tr h="3998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375623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279195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F3CC046F-A88A-4EBF-A63E-800F7C0BB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974499"/>
              </p:ext>
            </p:extLst>
          </p:nvPr>
        </p:nvGraphicFramePr>
        <p:xfrm>
          <a:off x="7924798" y="4475567"/>
          <a:ext cx="3657600" cy="1991360"/>
        </p:xfrm>
        <a:graphic>
          <a:graphicData uri="http://schemas.openxmlformats.org/drawingml/2006/table">
            <a:tbl>
              <a:tblPr/>
              <a:tblGrid>
                <a:gridCol w="731520">
                  <a:extLst>
                    <a:ext uri="{9D8B030D-6E8A-4147-A177-3AD203B41FA5}">
                      <a16:colId xmlns:a16="http://schemas.microsoft.com/office/drawing/2014/main" val="46105329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11526071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84759747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86268316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18443264"/>
                    </a:ext>
                  </a:extLst>
                </a:gridCol>
              </a:tblGrid>
              <a:tr h="3982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384514"/>
                  </a:ext>
                </a:extLst>
              </a:tr>
              <a:tr h="3982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656684"/>
                  </a:ext>
                </a:extLst>
              </a:tr>
              <a:tr h="3982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591755"/>
                  </a:ext>
                </a:extLst>
              </a:tr>
              <a:tr h="3982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375623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12248"/>
                  </a:ext>
                </a:extLst>
              </a:tr>
              <a:tr h="3982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375623"/>
                          </a:solidFill>
                          <a:effectLst/>
                          <a:latin typeface="Times New Roman" panose="02020603050405020304" pitchFamily="18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599237"/>
                  </a:ext>
                </a:extLst>
              </a:tr>
            </a:tbl>
          </a:graphicData>
        </a:graphic>
      </p:graphicFrame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E813AE1-5751-4DFA-A7BE-695334F98A8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410703" y="1333500"/>
            <a:ext cx="12700" cy="2191311"/>
          </a:xfrm>
          <a:prstGeom prst="curvedConnector3">
            <a:avLst>
              <a:gd name="adj1" fmla="val 1238819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28">
            <a:extLst>
              <a:ext uri="{FF2B5EF4-FFF2-40B4-BE49-F238E27FC236}">
                <a16:creationId xmlns:a16="http://schemas.microsoft.com/office/drawing/2014/main" id="{479B824F-46C3-457C-8E7F-5955276A46F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05802" y="2590801"/>
            <a:ext cx="1962711" cy="12700"/>
          </a:xfrm>
          <a:prstGeom prst="curvedConnector3">
            <a:avLst>
              <a:gd name="adj1" fmla="val 49998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4" name="Straight Arrow Connector 128">
            <a:extLst>
              <a:ext uri="{FF2B5EF4-FFF2-40B4-BE49-F238E27FC236}">
                <a16:creationId xmlns:a16="http://schemas.microsoft.com/office/drawing/2014/main" id="{BE622970-E1EB-482C-A86E-394C58DB2B76}"/>
              </a:ext>
            </a:extLst>
          </p:cNvPr>
          <p:cNvCxnSpPr>
            <a:cxnSpLocks/>
            <a:stCxn id="7" idx="6"/>
            <a:endCxn id="5" idx="4"/>
          </p:cNvCxnSpPr>
          <p:nvPr/>
        </p:nvCxnSpPr>
        <p:spPr>
          <a:xfrm flipV="1">
            <a:off x="9677399" y="2819399"/>
            <a:ext cx="990602" cy="914402"/>
          </a:xfrm>
          <a:prstGeom prst="curvedConnector2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8" name="Straight Arrow Connector 128">
            <a:extLst>
              <a:ext uri="{FF2B5EF4-FFF2-40B4-BE49-F238E27FC236}">
                <a16:creationId xmlns:a16="http://schemas.microsoft.com/office/drawing/2014/main" id="{F3F0128F-C314-4A97-9FF6-C437F94DD9D3}"/>
              </a:ext>
            </a:extLst>
          </p:cNvPr>
          <p:cNvCxnSpPr>
            <a:cxnSpLocks/>
          </p:cNvCxnSpPr>
          <p:nvPr/>
        </p:nvCxnSpPr>
        <p:spPr>
          <a:xfrm rot="5400000">
            <a:off x="8622739" y="2590803"/>
            <a:ext cx="1969063" cy="6348"/>
          </a:xfrm>
          <a:prstGeom prst="curvedConnector3">
            <a:avLst>
              <a:gd name="adj1" fmla="val 96438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0" name="Straight Arrow Connector 128">
            <a:extLst>
              <a:ext uri="{FF2B5EF4-FFF2-40B4-BE49-F238E27FC236}">
                <a16:creationId xmlns:a16="http://schemas.microsoft.com/office/drawing/2014/main" id="{51CEAA2A-2FE1-4D2A-ACC4-71BBF312448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29601" y="2743202"/>
            <a:ext cx="914402" cy="1066799"/>
          </a:xfrm>
          <a:prstGeom prst="curvedConnector2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1" name="Straight Arrow Connector 128">
            <a:extLst>
              <a:ext uri="{FF2B5EF4-FFF2-40B4-BE49-F238E27FC236}">
                <a16:creationId xmlns:a16="http://schemas.microsoft.com/office/drawing/2014/main" id="{9EAEF472-9F86-4FC0-A87E-262F6FC56E12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0800000" flipV="1">
            <a:off x="8153402" y="1447800"/>
            <a:ext cx="1066799" cy="914399"/>
          </a:xfrm>
          <a:prstGeom prst="curvedConnector2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4" name="Straight Arrow Connector 128">
            <a:extLst>
              <a:ext uri="{FF2B5EF4-FFF2-40B4-BE49-F238E27FC236}">
                <a16:creationId xmlns:a16="http://schemas.microsoft.com/office/drawing/2014/main" id="{AC38577D-F800-462C-BA1B-6DE448245F61}"/>
              </a:ext>
            </a:extLst>
          </p:cNvPr>
          <p:cNvCxnSpPr>
            <a:cxnSpLocks/>
            <a:stCxn id="5" idx="0"/>
            <a:endCxn id="4" idx="6"/>
          </p:cNvCxnSpPr>
          <p:nvPr/>
        </p:nvCxnSpPr>
        <p:spPr>
          <a:xfrm rot="16200000" flipV="1">
            <a:off x="9715501" y="1409700"/>
            <a:ext cx="914399" cy="990602"/>
          </a:xfrm>
          <a:prstGeom prst="curvedConnector2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0" name="Straight Arrow Connector 128">
            <a:extLst>
              <a:ext uri="{FF2B5EF4-FFF2-40B4-BE49-F238E27FC236}">
                <a16:creationId xmlns:a16="http://schemas.microsoft.com/office/drawing/2014/main" id="{5AF3566F-7199-4A26-9ED8-0358F1A802F7}"/>
              </a:ext>
            </a:extLst>
          </p:cNvPr>
          <p:cNvCxnSpPr>
            <a:cxnSpLocks/>
            <a:stCxn id="5" idx="3"/>
            <a:endCxn id="6" idx="5"/>
          </p:cNvCxnSpPr>
          <p:nvPr/>
        </p:nvCxnSpPr>
        <p:spPr>
          <a:xfrm rot="5400000">
            <a:off x="9410701" y="1656789"/>
            <a:ext cx="12700" cy="2191311"/>
          </a:xfrm>
          <a:prstGeom prst="curvedConnector3">
            <a:avLst>
              <a:gd name="adj1" fmla="val 1155094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C51679F0-56BD-4A4D-90F2-AC1A5A024E46}"/>
              </a:ext>
            </a:extLst>
          </p:cNvPr>
          <p:cNvSpPr txBox="1"/>
          <p:nvPr/>
        </p:nvSpPr>
        <p:spPr>
          <a:xfrm flipH="1">
            <a:off x="609600" y="1055112"/>
            <a:ext cx="592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All Pairs Shortest Path (APSP)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8CDC0B84-51BF-406B-A3DE-42BD47C701E6}"/>
                  </a:ext>
                </a:extLst>
              </p:cNvPr>
              <p:cNvSpPr txBox="1"/>
              <p:nvPr/>
            </p:nvSpPr>
            <p:spPr>
              <a:xfrm>
                <a:off x="600667" y="1515710"/>
                <a:ext cx="508903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4">
                        <a:lumMod val="25000"/>
                      </a:schemeClr>
                    </a:solidFill>
                    <a:latin typeface="+mn-lt"/>
                  </a:rPr>
                  <a:t>SSSP is bound by: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4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4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4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4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4">
                      <a:lumMod val="25000"/>
                    </a:schemeClr>
                  </a:solidFill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4">
                        <a:lumMod val="25000"/>
                      </a:schemeClr>
                    </a:solidFill>
                    <a:latin typeface="+mn-lt"/>
                  </a:rPr>
                  <a:t>Naïve approach to APSP: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4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4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4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4">
                      <a:lumMod val="2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8CDC0B84-51BF-406B-A3DE-42BD47C70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67" y="1515710"/>
                <a:ext cx="5089038" cy="830997"/>
              </a:xfrm>
              <a:prstGeom prst="rect">
                <a:avLst/>
              </a:prstGeom>
              <a:blipFill>
                <a:blip r:embed="rId4"/>
                <a:stretch>
                  <a:fillRect l="-1679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TextBox 214">
            <a:extLst>
              <a:ext uri="{FF2B5EF4-FFF2-40B4-BE49-F238E27FC236}">
                <a16:creationId xmlns:a16="http://schemas.microsoft.com/office/drawing/2014/main" id="{B8F8D04F-79A0-4B43-A2BD-101A3C70147A}"/>
              </a:ext>
            </a:extLst>
          </p:cNvPr>
          <p:cNvSpPr txBox="1"/>
          <p:nvPr/>
        </p:nvSpPr>
        <p:spPr>
          <a:xfrm>
            <a:off x="609599" y="5269468"/>
            <a:ext cx="592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accent4">
                    <a:lumMod val="25000"/>
                  </a:schemeClr>
                </a:solidFill>
              </a:rPr>
              <a:t>Takes approximately 1000 seconds for a graph with 10000 vertices</a:t>
            </a:r>
          </a:p>
        </p:txBody>
      </p:sp>
      <p:sp>
        <p:nvSpPr>
          <p:cNvPr id="216" name="Slide Number Placeholder 215">
            <a:extLst>
              <a:ext uri="{FF2B5EF4-FFF2-40B4-BE49-F238E27FC236}">
                <a16:creationId xmlns:a16="http://schemas.microsoft.com/office/drawing/2014/main" id="{092EC86E-C6BA-4033-9378-3068019BED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522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3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4" grpId="1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7" grpId="3" animBg="1"/>
      <p:bldP spid="10" grpId="0"/>
      <p:bldP spid="20" grpId="0"/>
      <p:bldP spid="21" grpId="0"/>
      <p:bldP spid="22" grpId="0"/>
      <p:bldP spid="23" grpId="0"/>
      <p:bldP spid="29" grpId="0" uiExpand="1" build="p"/>
      <p:bldP spid="205" grpId="0" uiExpand="1" build="p"/>
      <p:bldP spid="2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A4016-6489-4A7C-BD50-F7F4A9B2FF77}"/>
              </a:ext>
            </a:extLst>
          </p:cNvPr>
          <p:cNvSpPr txBox="1">
            <a:spLocks/>
          </p:cNvSpPr>
          <p:nvPr/>
        </p:nvSpPr>
        <p:spPr bwMode="auto">
          <a:xfrm>
            <a:off x="1538652" y="-86264"/>
            <a:ext cx="9114695" cy="8851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ea typeface="ＭＳ Ｐゴシック"/>
              </a:rPr>
              <a:t>How to Parallelize FW?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91B40EB8-1B54-42DD-8875-71E461D14517}"/>
              </a:ext>
            </a:extLst>
          </p:cNvPr>
          <p:cNvSpPr txBox="1">
            <a:spLocks/>
          </p:cNvSpPr>
          <p:nvPr/>
        </p:nvSpPr>
        <p:spPr bwMode="auto">
          <a:xfrm>
            <a:off x="335386" y="1434028"/>
            <a:ext cx="3200400" cy="65999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ea typeface="ＭＳ Ｐゴシック"/>
              </a:rPr>
              <a:t>Pseudo-code</a:t>
            </a:r>
          </a:p>
        </p:txBody>
      </p:sp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6E754D38-D877-47AA-8F2B-868FFE5D1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79803"/>
              </p:ext>
            </p:extLst>
          </p:nvPr>
        </p:nvGraphicFramePr>
        <p:xfrm>
          <a:off x="7606308" y="2465618"/>
          <a:ext cx="3657600" cy="1991365"/>
        </p:xfrm>
        <a:graphic>
          <a:graphicData uri="http://schemas.openxmlformats.org/drawingml/2006/table">
            <a:tbl>
              <a:tblPr/>
              <a:tblGrid>
                <a:gridCol w="731520">
                  <a:extLst>
                    <a:ext uri="{9D8B030D-6E8A-4147-A177-3AD203B41FA5}">
                      <a16:colId xmlns:a16="http://schemas.microsoft.com/office/drawing/2014/main" val="349923799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86780926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62101515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44855061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993737842"/>
                    </a:ext>
                  </a:extLst>
                </a:gridCol>
              </a:tblGrid>
              <a:tr h="398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90101"/>
                  </a:ext>
                </a:extLst>
              </a:tr>
              <a:tr h="398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375623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6020931"/>
                  </a:ext>
                </a:extLst>
              </a:tr>
              <a:tr h="398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701307"/>
                  </a:ext>
                </a:extLst>
              </a:tr>
              <a:tr h="398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989078"/>
                  </a:ext>
                </a:extLst>
              </a:tr>
              <a:tr h="398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375623"/>
                          </a:solidFill>
                          <a:effectLst/>
                          <a:latin typeface="Times New Roman" panose="02020603050405020304" pitchFamily="18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247012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B1C32392-6868-4B4D-BA98-D82BD7C80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754203"/>
              </p:ext>
            </p:extLst>
          </p:nvPr>
        </p:nvGraphicFramePr>
        <p:xfrm>
          <a:off x="7606308" y="2457763"/>
          <a:ext cx="3657600" cy="1999220"/>
        </p:xfrm>
        <a:graphic>
          <a:graphicData uri="http://schemas.openxmlformats.org/drawingml/2006/table">
            <a:tbl>
              <a:tblPr/>
              <a:tblGrid>
                <a:gridCol w="731520">
                  <a:extLst>
                    <a:ext uri="{9D8B030D-6E8A-4147-A177-3AD203B41FA5}">
                      <a16:colId xmlns:a16="http://schemas.microsoft.com/office/drawing/2014/main" val="409935372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89145069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12270496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13478005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573813615"/>
                    </a:ext>
                  </a:extLst>
                </a:gridCol>
              </a:tblGrid>
              <a:tr h="3998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086591"/>
                  </a:ext>
                </a:extLst>
              </a:tr>
              <a:tr h="3998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294551"/>
                  </a:ext>
                </a:extLst>
              </a:tr>
              <a:tr h="3998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676386"/>
                  </a:ext>
                </a:extLst>
              </a:tr>
              <a:tr h="3998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375623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998876"/>
                  </a:ext>
                </a:extLst>
              </a:tr>
              <a:tr h="3998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375623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279195"/>
                  </a:ext>
                </a:extLst>
              </a:tr>
            </a:tbl>
          </a:graphicData>
        </a:graphic>
      </p:graphicFrame>
      <p:graphicFrame>
        <p:nvGraphicFramePr>
          <p:cNvPr id="179" name="Table 178">
            <a:extLst>
              <a:ext uri="{FF2B5EF4-FFF2-40B4-BE49-F238E27FC236}">
                <a16:creationId xmlns:a16="http://schemas.microsoft.com/office/drawing/2014/main" id="{D4BD326A-9599-4151-997A-ECD5117D7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50588"/>
              </p:ext>
            </p:extLst>
          </p:nvPr>
        </p:nvGraphicFramePr>
        <p:xfrm>
          <a:off x="7606308" y="2457763"/>
          <a:ext cx="3657600" cy="1991360"/>
        </p:xfrm>
        <a:graphic>
          <a:graphicData uri="http://schemas.openxmlformats.org/drawingml/2006/table">
            <a:tbl>
              <a:tblPr/>
              <a:tblGrid>
                <a:gridCol w="731520">
                  <a:extLst>
                    <a:ext uri="{9D8B030D-6E8A-4147-A177-3AD203B41FA5}">
                      <a16:colId xmlns:a16="http://schemas.microsoft.com/office/drawing/2014/main" val="46105329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11526071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84759747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86268316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18443264"/>
                    </a:ext>
                  </a:extLst>
                </a:gridCol>
              </a:tblGrid>
              <a:tr h="3982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384514"/>
                  </a:ext>
                </a:extLst>
              </a:tr>
              <a:tr h="3982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656684"/>
                  </a:ext>
                </a:extLst>
              </a:tr>
              <a:tr h="3982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591755"/>
                  </a:ext>
                </a:extLst>
              </a:tr>
              <a:tr h="3982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2A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375623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12248"/>
                  </a:ext>
                </a:extLst>
              </a:tr>
              <a:tr h="3982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6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375623"/>
                          </a:solidFill>
                          <a:effectLst/>
                          <a:latin typeface="Times New Roman" panose="02020603050405020304" pitchFamily="18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599237"/>
                  </a:ext>
                </a:extLst>
              </a:tr>
            </a:tbl>
          </a:graphicData>
        </a:graphic>
      </p:graphicFrame>
      <p:sp>
        <p:nvSpPr>
          <p:cNvPr id="180" name="TextBox 179">
            <a:extLst>
              <a:ext uri="{FF2B5EF4-FFF2-40B4-BE49-F238E27FC236}">
                <a16:creationId xmlns:a16="http://schemas.microsoft.com/office/drawing/2014/main" id="{57A53524-42BB-41F3-8BB1-67ADAD22A885}"/>
              </a:ext>
            </a:extLst>
          </p:cNvPr>
          <p:cNvSpPr txBox="1"/>
          <p:nvPr/>
        </p:nvSpPr>
        <p:spPr>
          <a:xfrm>
            <a:off x="335386" y="2094023"/>
            <a:ext cx="67555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for k from 1 to |V|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 for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from 1 to |V|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     for j from 1 to |V|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         if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AdjMat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][j] &gt;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AdjMat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][k] +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AdjMat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[k][j] 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           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AdjMat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][j] ←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AdjMat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][k] +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AdjMat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[k][j]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         end if</a:t>
            </a:r>
          </a:p>
        </p:txBody>
      </p:sp>
      <p:sp>
        <p:nvSpPr>
          <p:cNvPr id="186" name="Title 1">
            <a:extLst>
              <a:ext uri="{FF2B5EF4-FFF2-40B4-BE49-F238E27FC236}">
                <a16:creationId xmlns:a16="http://schemas.microsoft.com/office/drawing/2014/main" id="{77F01867-1282-4E85-AF7E-BF7A77BC4384}"/>
              </a:ext>
            </a:extLst>
          </p:cNvPr>
          <p:cNvSpPr txBox="1">
            <a:spLocks/>
          </p:cNvSpPr>
          <p:nvPr/>
        </p:nvSpPr>
        <p:spPr bwMode="auto">
          <a:xfrm>
            <a:off x="7641976" y="1759202"/>
            <a:ext cx="3200400" cy="65999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ea typeface="ＭＳ Ｐゴシック"/>
              </a:rPr>
              <a:t>k = 3</a:t>
            </a:r>
          </a:p>
        </p:txBody>
      </p:sp>
      <p:sp>
        <p:nvSpPr>
          <p:cNvPr id="188" name="Slide Number Placeholder 187">
            <a:extLst>
              <a:ext uri="{FF2B5EF4-FFF2-40B4-BE49-F238E27FC236}">
                <a16:creationId xmlns:a16="http://schemas.microsoft.com/office/drawing/2014/main" id="{A862B5A8-E4FB-470C-A3F4-CEF0F16064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648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180" grpId="0"/>
      <p:bldP spid="18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1D253-455D-4364-87B7-3DC36299814E}"/>
              </a:ext>
            </a:extLst>
          </p:cNvPr>
          <p:cNvSpPr txBox="1">
            <a:spLocks/>
          </p:cNvSpPr>
          <p:nvPr/>
        </p:nvSpPr>
        <p:spPr bwMode="auto">
          <a:xfrm>
            <a:off x="490680" y="-58366"/>
            <a:ext cx="9995616" cy="8851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ea typeface="ＭＳ Ｐゴシック"/>
              </a:rPr>
              <a:t>Graph Representation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CB6D07-E7A0-4DD7-84F5-A5ACD0E8CC33}"/>
              </a:ext>
            </a:extLst>
          </p:cNvPr>
          <p:cNvGrpSpPr/>
          <p:nvPr/>
        </p:nvGrpSpPr>
        <p:grpSpPr>
          <a:xfrm>
            <a:off x="4800601" y="503667"/>
            <a:ext cx="2971799" cy="2743199"/>
            <a:chOff x="4800601" y="503667"/>
            <a:chExt cx="2971799" cy="274319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4D1CE46-6A21-439A-A256-786112AF7B28}"/>
                </a:ext>
              </a:extLst>
            </p:cNvPr>
            <p:cNvSpPr/>
            <p:nvPr/>
          </p:nvSpPr>
          <p:spPr>
            <a:xfrm>
              <a:off x="6096000" y="503667"/>
              <a:ext cx="457199" cy="4571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0AC800D-9FF3-4E67-9ADB-53E59F89C896}"/>
                </a:ext>
              </a:extLst>
            </p:cNvPr>
            <p:cNvSpPr/>
            <p:nvPr/>
          </p:nvSpPr>
          <p:spPr>
            <a:xfrm>
              <a:off x="7315201" y="1646666"/>
              <a:ext cx="457199" cy="4571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B031D7B-27AF-472E-9116-B7157274A405}"/>
                </a:ext>
              </a:extLst>
            </p:cNvPr>
            <p:cNvSpPr/>
            <p:nvPr/>
          </p:nvSpPr>
          <p:spPr>
            <a:xfrm>
              <a:off x="4800601" y="1646666"/>
              <a:ext cx="457199" cy="4571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BBE907D-003C-469E-9A4E-A040ECB1213C}"/>
                </a:ext>
              </a:extLst>
            </p:cNvPr>
            <p:cNvSpPr/>
            <p:nvPr/>
          </p:nvSpPr>
          <p:spPr>
            <a:xfrm>
              <a:off x="6096000" y="2789667"/>
              <a:ext cx="457199" cy="4571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B1E9B3B-8EE0-4ECE-B8F7-C320AAB0EC9D}"/>
                </a:ext>
              </a:extLst>
            </p:cNvPr>
            <p:cNvCxnSpPr>
              <a:cxnSpLocks/>
              <a:stCxn id="40" idx="7"/>
              <a:endCxn id="38" idx="3"/>
            </p:cNvCxnSpPr>
            <p:nvPr/>
          </p:nvCxnSpPr>
          <p:spPr>
            <a:xfrm flipV="1">
              <a:off x="5190845" y="893911"/>
              <a:ext cx="972110" cy="81971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52BBFE3-5C67-47AF-8AD8-EC40EF31A905}"/>
                </a:ext>
              </a:extLst>
            </p:cNvPr>
            <p:cNvSpPr txBox="1"/>
            <p:nvPr/>
          </p:nvSpPr>
          <p:spPr>
            <a:xfrm>
              <a:off x="5400956" y="960866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4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9786044-E6BE-461B-A84E-B47DEACD9A3B}"/>
                </a:ext>
              </a:extLst>
            </p:cNvPr>
            <p:cNvCxnSpPr>
              <a:cxnSpLocks/>
              <a:stCxn id="38" idx="5"/>
              <a:endCxn id="39" idx="1"/>
            </p:cNvCxnSpPr>
            <p:nvPr/>
          </p:nvCxnSpPr>
          <p:spPr>
            <a:xfrm>
              <a:off x="6486244" y="893911"/>
              <a:ext cx="895912" cy="81971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9881A9C-F10A-4A87-AD3C-D6A652311EBE}"/>
                </a:ext>
              </a:extLst>
            </p:cNvPr>
            <p:cNvCxnSpPr>
              <a:stCxn id="39" idx="3"/>
              <a:endCxn id="41" idx="7"/>
            </p:cNvCxnSpPr>
            <p:nvPr/>
          </p:nvCxnSpPr>
          <p:spPr>
            <a:xfrm flipH="1">
              <a:off x="6486244" y="2036910"/>
              <a:ext cx="895912" cy="819712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21C855B-1A57-49C8-ABF1-3999B7A0AF4E}"/>
                </a:ext>
              </a:extLst>
            </p:cNvPr>
            <p:cNvCxnSpPr>
              <a:stCxn id="41" idx="1"/>
              <a:endCxn id="40" idx="5"/>
            </p:cNvCxnSpPr>
            <p:nvPr/>
          </p:nvCxnSpPr>
          <p:spPr>
            <a:xfrm flipH="1" flipV="1">
              <a:off x="5190845" y="2036910"/>
              <a:ext cx="972110" cy="819712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6CB5B0B-C298-4B2A-B49E-07D73CEFEE84}"/>
                </a:ext>
              </a:extLst>
            </p:cNvPr>
            <p:cNvCxnSpPr>
              <a:stCxn id="40" idx="6"/>
              <a:endCxn id="39" idx="2"/>
            </p:cNvCxnSpPr>
            <p:nvPr/>
          </p:nvCxnSpPr>
          <p:spPr>
            <a:xfrm>
              <a:off x="5257800" y="1875266"/>
              <a:ext cx="2057401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F323AC7-CAED-432B-A01A-995340AB3029}"/>
                </a:ext>
              </a:extLst>
            </p:cNvPr>
            <p:cNvSpPr txBox="1"/>
            <p:nvPr/>
          </p:nvSpPr>
          <p:spPr>
            <a:xfrm>
              <a:off x="6153710" y="1499046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C6CA20-72F6-4C0B-A14F-9012BAAC1D30}"/>
                </a:ext>
              </a:extLst>
            </p:cNvPr>
            <p:cNvSpPr txBox="1"/>
            <p:nvPr/>
          </p:nvSpPr>
          <p:spPr>
            <a:xfrm>
              <a:off x="6844133" y="2411506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FA9F5EB-D02F-4778-B8B3-6D9C15F0E19E}"/>
                </a:ext>
              </a:extLst>
            </p:cNvPr>
            <p:cNvSpPr txBox="1"/>
            <p:nvPr/>
          </p:nvSpPr>
          <p:spPr>
            <a:xfrm>
              <a:off x="6915710" y="960866"/>
              <a:ext cx="466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-2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2D61518-341A-481B-987C-8D74828EDADD}"/>
                </a:ext>
              </a:extLst>
            </p:cNvPr>
            <p:cNvSpPr txBox="1"/>
            <p:nvPr/>
          </p:nvSpPr>
          <p:spPr>
            <a:xfrm>
              <a:off x="5277412" y="2411507"/>
              <a:ext cx="4571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-1</a:t>
              </a:r>
            </a:p>
          </p:txBody>
        </p:sp>
      </p:grp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79C0352-071D-4A87-B9F6-8F6966E45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117677"/>
              </p:ext>
            </p:extLst>
          </p:nvPr>
        </p:nvGraphicFramePr>
        <p:xfrm>
          <a:off x="9448801" y="304800"/>
          <a:ext cx="1752600" cy="708280"/>
        </p:xfrm>
        <a:graphic>
          <a:graphicData uri="http://schemas.openxmlformats.org/drawingml/2006/table">
            <a:tbl>
              <a:tblPr/>
              <a:tblGrid>
                <a:gridCol w="350520">
                  <a:extLst>
                    <a:ext uri="{9D8B030D-6E8A-4147-A177-3AD203B41FA5}">
                      <a16:colId xmlns:a16="http://schemas.microsoft.com/office/drawing/2014/main" val="2757634012"/>
                    </a:ext>
                  </a:extLst>
                </a:gridCol>
                <a:gridCol w="350520">
                  <a:extLst>
                    <a:ext uri="{9D8B030D-6E8A-4147-A177-3AD203B41FA5}">
                      <a16:colId xmlns:a16="http://schemas.microsoft.com/office/drawing/2014/main" val="2169947360"/>
                    </a:ext>
                  </a:extLst>
                </a:gridCol>
                <a:gridCol w="350520">
                  <a:extLst>
                    <a:ext uri="{9D8B030D-6E8A-4147-A177-3AD203B41FA5}">
                      <a16:colId xmlns:a16="http://schemas.microsoft.com/office/drawing/2014/main" val="1618349945"/>
                    </a:ext>
                  </a:extLst>
                </a:gridCol>
                <a:gridCol w="350520">
                  <a:extLst>
                    <a:ext uri="{9D8B030D-6E8A-4147-A177-3AD203B41FA5}">
                      <a16:colId xmlns:a16="http://schemas.microsoft.com/office/drawing/2014/main" val="850640350"/>
                    </a:ext>
                  </a:extLst>
                </a:gridCol>
                <a:gridCol w="350520">
                  <a:extLst>
                    <a:ext uri="{9D8B030D-6E8A-4147-A177-3AD203B41FA5}">
                      <a16:colId xmlns:a16="http://schemas.microsoft.com/office/drawing/2014/main" val="575864908"/>
                    </a:ext>
                  </a:extLst>
                </a:gridCol>
              </a:tblGrid>
              <a:tr h="3541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119427"/>
                  </a:ext>
                </a:extLst>
              </a:tr>
              <a:tr h="354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786173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2665529D-E55E-49BA-9C5D-2C9E64577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197479"/>
              </p:ext>
            </p:extLst>
          </p:nvPr>
        </p:nvGraphicFramePr>
        <p:xfrm>
          <a:off x="9448800" y="1300303"/>
          <a:ext cx="1752601" cy="710804"/>
        </p:xfrm>
        <a:graphic>
          <a:graphicData uri="http://schemas.openxmlformats.org/drawingml/2006/table">
            <a:tbl>
              <a:tblPr/>
              <a:tblGrid>
                <a:gridCol w="395621">
                  <a:extLst>
                    <a:ext uri="{9D8B030D-6E8A-4147-A177-3AD203B41FA5}">
                      <a16:colId xmlns:a16="http://schemas.microsoft.com/office/drawing/2014/main" val="3857252018"/>
                    </a:ext>
                  </a:extLst>
                </a:gridCol>
                <a:gridCol w="320453">
                  <a:extLst>
                    <a:ext uri="{9D8B030D-6E8A-4147-A177-3AD203B41FA5}">
                      <a16:colId xmlns:a16="http://schemas.microsoft.com/office/drawing/2014/main" val="196905935"/>
                    </a:ext>
                  </a:extLst>
                </a:gridCol>
                <a:gridCol w="320453">
                  <a:extLst>
                    <a:ext uri="{9D8B030D-6E8A-4147-A177-3AD203B41FA5}">
                      <a16:colId xmlns:a16="http://schemas.microsoft.com/office/drawing/2014/main" val="3875867494"/>
                    </a:ext>
                  </a:extLst>
                </a:gridCol>
                <a:gridCol w="320453">
                  <a:extLst>
                    <a:ext uri="{9D8B030D-6E8A-4147-A177-3AD203B41FA5}">
                      <a16:colId xmlns:a16="http://schemas.microsoft.com/office/drawing/2014/main" val="525829582"/>
                    </a:ext>
                  </a:extLst>
                </a:gridCol>
                <a:gridCol w="395621">
                  <a:extLst>
                    <a:ext uri="{9D8B030D-6E8A-4147-A177-3AD203B41FA5}">
                      <a16:colId xmlns:a16="http://schemas.microsoft.com/office/drawing/2014/main" val="2155624623"/>
                    </a:ext>
                  </a:extLst>
                </a:gridCol>
              </a:tblGrid>
              <a:tr h="3312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048489"/>
                  </a:ext>
                </a:extLst>
              </a:tr>
              <a:tr h="379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547510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61060157-2A38-4E87-A801-49CD55DD4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111146"/>
              </p:ext>
            </p:extLst>
          </p:nvPr>
        </p:nvGraphicFramePr>
        <p:xfrm>
          <a:off x="9448800" y="2446766"/>
          <a:ext cx="1752601" cy="710803"/>
        </p:xfrm>
        <a:graphic>
          <a:graphicData uri="http://schemas.openxmlformats.org/drawingml/2006/table">
            <a:tbl>
              <a:tblPr/>
              <a:tblGrid>
                <a:gridCol w="395621">
                  <a:extLst>
                    <a:ext uri="{9D8B030D-6E8A-4147-A177-3AD203B41FA5}">
                      <a16:colId xmlns:a16="http://schemas.microsoft.com/office/drawing/2014/main" val="3080652318"/>
                    </a:ext>
                  </a:extLst>
                </a:gridCol>
                <a:gridCol w="320453">
                  <a:extLst>
                    <a:ext uri="{9D8B030D-6E8A-4147-A177-3AD203B41FA5}">
                      <a16:colId xmlns:a16="http://schemas.microsoft.com/office/drawing/2014/main" val="2455204004"/>
                    </a:ext>
                  </a:extLst>
                </a:gridCol>
                <a:gridCol w="320453">
                  <a:extLst>
                    <a:ext uri="{9D8B030D-6E8A-4147-A177-3AD203B41FA5}">
                      <a16:colId xmlns:a16="http://schemas.microsoft.com/office/drawing/2014/main" val="3363079786"/>
                    </a:ext>
                  </a:extLst>
                </a:gridCol>
                <a:gridCol w="320453">
                  <a:extLst>
                    <a:ext uri="{9D8B030D-6E8A-4147-A177-3AD203B41FA5}">
                      <a16:colId xmlns:a16="http://schemas.microsoft.com/office/drawing/2014/main" val="3572543621"/>
                    </a:ext>
                  </a:extLst>
                </a:gridCol>
                <a:gridCol w="395621">
                  <a:extLst>
                    <a:ext uri="{9D8B030D-6E8A-4147-A177-3AD203B41FA5}">
                      <a16:colId xmlns:a16="http://schemas.microsoft.com/office/drawing/2014/main" val="1337636972"/>
                    </a:ext>
                  </a:extLst>
                </a:gridCol>
              </a:tblGrid>
              <a:tr h="3312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4760624"/>
                  </a:ext>
                </a:extLst>
              </a:tr>
              <a:tr h="3795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43880"/>
                  </a:ext>
                </a:extLst>
              </a:tr>
            </a:tbl>
          </a:graphicData>
        </a:graphic>
      </p:graphicFrame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8B8BE90-3BD4-4B4C-96DF-00253997948F}"/>
              </a:ext>
            </a:extLst>
          </p:cNvPr>
          <p:cNvCxnSpPr>
            <a:cxnSpLocks/>
          </p:cNvCxnSpPr>
          <p:nvPr/>
        </p:nvCxnSpPr>
        <p:spPr>
          <a:xfrm>
            <a:off x="9525001" y="841698"/>
            <a:ext cx="0" cy="761794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21576ED-5FB5-4EDE-AA3D-D1D3B4D01B70}"/>
              </a:ext>
            </a:extLst>
          </p:cNvPr>
          <p:cNvCxnSpPr>
            <a:cxnSpLocks/>
          </p:cNvCxnSpPr>
          <p:nvPr/>
        </p:nvCxnSpPr>
        <p:spPr>
          <a:xfrm>
            <a:off x="9906001" y="841698"/>
            <a:ext cx="0" cy="761794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3F70060-AE50-4C90-83C2-438ECB362685}"/>
              </a:ext>
            </a:extLst>
          </p:cNvPr>
          <p:cNvCxnSpPr>
            <a:cxnSpLocks/>
          </p:cNvCxnSpPr>
          <p:nvPr/>
        </p:nvCxnSpPr>
        <p:spPr>
          <a:xfrm>
            <a:off x="10287001" y="893911"/>
            <a:ext cx="304800" cy="752755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849C75F-16BF-427F-AB1A-E6F73179D953}"/>
              </a:ext>
            </a:extLst>
          </p:cNvPr>
          <p:cNvCxnSpPr>
            <a:cxnSpLocks/>
          </p:cNvCxnSpPr>
          <p:nvPr/>
        </p:nvCxnSpPr>
        <p:spPr>
          <a:xfrm>
            <a:off x="10591801" y="893911"/>
            <a:ext cx="304800" cy="761794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697B591-7235-4454-852B-34AAA1FB5F70}"/>
              </a:ext>
            </a:extLst>
          </p:cNvPr>
          <p:cNvCxnSpPr>
            <a:cxnSpLocks/>
          </p:cNvCxnSpPr>
          <p:nvPr/>
        </p:nvCxnSpPr>
        <p:spPr>
          <a:xfrm>
            <a:off x="9525001" y="1984904"/>
            <a:ext cx="0" cy="761794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F9E26B0-4DA5-4096-B641-D0A8589381EF}"/>
              </a:ext>
            </a:extLst>
          </p:cNvPr>
          <p:cNvCxnSpPr>
            <a:cxnSpLocks/>
          </p:cNvCxnSpPr>
          <p:nvPr/>
        </p:nvCxnSpPr>
        <p:spPr>
          <a:xfrm>
            <a:off x="9906001" y="1984904"/>
            <a:ext cx="0" cy="761794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3E424BB-D70A-4372-990D-10DBA5BCE004}"/>
              </a:ext>
            </a:extLst>
          </p:cNvPr>
          <p:cNvCxnSpPr>
            <a:cxnSpLocks/>
          </p:cNvCxnSpPr>
          <p:nvPr/>
        </p:nvCxnSpPr>
        <p:spPr>
          <a:xfrm>
            <a:off x="10210801" y="1984904"/>
            <a:ext cx="0" cy="761794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9A4A38E-FBF5-4295-BAF0-13840F582DEF}"/>
              </a:ext>
            </a:extLst>
          </p:cNvPr>
          <p:cNvCxnSpPr>
            <a:cxnSpLocks/>
          </p:cNvCxnSpPr>
          <p:nvPr/>
        </p:nvCxnSpPr>
        <p:spPr>
          <a:xfrm>
            <a:off x="10515601" y="1984904"/>
            <a:ext cx="0" cy="761794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602BF09-7EC7-467B-BDDE-FCCFB9DCAE64}"/>
              </a:ext>
            </a:extLst>
          </p:cNvPr>
          <p:cNvCxnSpPr>
            <a:cxnSpLocks/>
          </p:cNvCxnSpPr>
          <p:nvPr/>
        </p:nvCxnSpPr>
        <p:spPr>
          <a:xfrm>
            <a:off x="10896601" y="1984698"/>
            <a:ext cx="0" cy="761794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71F4263-6C98-43A0-AC7B-A1A902EF2F60}"/>
              </a:ext>
            </a:extLst>
          </p:cNvPr>
          <p:cNvSpPr txBox="1"/>
          <p:nvPr/>
        </p:nvSpPr>
        <p:spPr>
          <a:xfrm>
            <a:off x="8552888" y="503667"/>
            <a:ext cx="88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4">
                    <a:lumMod val="10000"/>
                  </a:schemeClr>
                </a:solidFill>
              </a:rPr>
              <a:t>nindex</a:t>
            </a:r>
            <a:endParaRPr lang="en-US" sz="1800" dirty="0">
              <a:solidFill>
                <a:schemeClr val="accent4">
                  <a:lumMod val="1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66B989-4CD9-45B9-963C-4302400EBCB3}"/>
              </a:ext>
            </a:extLst>
          </p:cNvPr>
          <p:cNvSpPr txBox="1"/>
          <p:nvPr/>
        </p:nvSpPr>
        <p:spPr>
          <a:xfrm>
            <a:off x="8798111" y="1641775"/>
            <a:ext cx="62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nlist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AFAFA">
                  <a:lumMod val="1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70F32AB-9D88-42E6-87D9-06B27313E2FC}"/>
              </a:ext>
            </a:extLst>
          </p:cNvPr>
          <p:cNvSpPr txBox="1"/>
          <p:nvPr/>
        </p:nvSpPr>
        <p:spPr>
          <a:xfrm>
            <a:off x="8382000" y="2777140"/>
            <a:ext cx="1065508" cy="376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eweight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AFAFA">
                  <a:lumMod val="1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FBA3AA-AB05-4E0B-991F-1AD9775FB76F}"/>
              </a:ext>
            </a:extLst>
          </p:cNvPr>
          <p:cNvSpPr txBox="1"/>
          <p:nvPr/>
        </p:nvSpPr>
        <p:spPr>
          <a:xfrm>
            <a:off x="490681" y="1459766"/>
            <a:ext cx="3669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Input graphs are stored in CSR format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3AA1E5-A13C-4491-83B3-EE09D3C627F3}"/>
              </a:ext>
            </a:extLst>
          </p:cNvPr>
          <p:cNvSpPr txBox="1"/>
          <p:nvPr/>
        </p:nvSpPr>
        <p:spPr>
          <a:xfrm>
            <a:off x="490680" y="3690832"/>
            <a:ext cx="3669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CSR graph is converted to Adjacency Matrix before implementing FW</a:t>
            </a:r>
          </a:p>
        </p:txBody>
      </p: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644DB575-C753-47A6-9869-748F8B497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587633"/>
              </p:ext>
            </p:extLst>
          </p:nvPr>
        </p:nvGraphicFramePr>
        <p:xfrm>
          <a:off x="4334156" y="3514725"/>
          <a:ext cx="3048000" cy="1704975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96957047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140729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00419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845007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53524981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08511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66954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06613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628109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7777363"/>
                  </a:ext>
                </a:extLst>
              </a:tr>
            </a:tbl>
          </a:graphicData>
        </a:graphic>
      </p:graphicFrame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62391079-A336-4C3E-BC31-208026EBC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11997"/>
              </p:ext>
            </p:extLst>
          </p:nvPr>
        </p:nvGraphicFramePr>
        <p:xfrm>
          <a:off x="8556057" y="3505200"/>
          <a:ext cx="3048000" cy="1714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4665770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7246306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827599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209946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12480648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1945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94911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2001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99871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648942"/>
                  </a:ext>
                </a:extLst>
              </a:tr>
            </a:tbl>
          </a:graphicData>
        </a:graphic>
      </p:graphicFrame>
      <p:sp>
        <p:nvSpPr>
          <p:cNvPr id="93" name="Arrow: Right 92">
            <a:extLst>
              <a:ext uri="{FF2B5EF4-FFF2-40B4-BE49-F238E27FC236}">
                <a16:creationId xmlns:a16="http://schemas.microsoft.com/office/drawing/2014/main" id="{9A43CAEE-BEC0-4827-A7B1-8D7C47A22F3F}"/>
              </a:ext>
            </a:extLst>
          </p:cNvPr>
          <p:cNvSpPr/>
          <p:nvPr/>
        </p:nvSpPr>
        <p:spPr>
          <a:xfrm>
            <a:off x="7586524" y="4148032"/>
            <a:ext cx="795476" cy="457199"/>
          </a:xfrm>
          <a:prstGeom prst="rightArrow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FW</a:t>
            </a:r>
            <a:endParaRPr lang="en-US" dirty="0">
              <a:ln>
                <a:solidFill>
                  <a:schemeClr val="accent3">
                    <a:lumMod val="75000"/>
                  </a:schemeClr>
                </a:solidFill>
              </a:ln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0A3F752-917F-420A-8B51-107DC580DD8D}"/>
              </a:ext>
            </a:extLst>
          </p:cNvPr>
          <p:cNvSpPr txBox="1"/>
          <p:nvPr/>
        </p:nvSpPr>
        <p:spPr>
          <a:xfrm>
            <a:off x="490679" y="5593840"/>
            <a:ext cx="3669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Adjacency Matrix represented as a contiguous array</a:t>
            </a:r>
          </a:p>
        </p:txBody>
      </p:sp>
      <p:graphicFrame>
        <p:nvGraphicFramePr>
          <p:cNvPr id="117" name="Table 116">
            <a:extLst>
              <a:ext uri="{FF2B5EF4-FFF2-40B4-BE49-F238E27FC236}">
                <a16:creationId xmlns:a16="http://schemas.microsoft.com/office/drawing/2014/main" id="{A5F0B1E2-1EA0-4401-BBB2-96A006DF3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085741"/>
              </p:ext>
            </p:extLst>
          </p:nvPr>
        </p:nvGraphicFramePr>
        <p:xfrm>
          <a:off x="4334156" y="5593840"/>
          <a:ext cx="7095840" cy="478970"/>
        </p:xfrm>
        <a:graphic>
          <a:graphicData uri="http://schemas.openxmlformats.org/drawingml/2006/table">
            <a:tbl>
              <a:tblPr/>
              <a:tblGrid>
                <a:gridCol w="443490">
                  <a:extLst>
                    <a:ext uri="{9D8B030D-6E8A-4147-A177-3AD203B41FA5}">
                      <a16:colId xmlns:a16="http://schemas.microsoft.com/office/drawing/2014/main" val="3402683569"/>
                    </a:ext>
                  </a:extLst>
                </a:gridCol>
                <a:gridCol w="443490">
                  <a:extLst>
                    <a:ext uri="{9D8B030D-6E8A-4147-A177-3AD203B41FA5}">
                      <a16:colId xmlns:a16="http://schemas.microsoft.com/office/drawing/2014/main" val="3178781198"/>
                    </a:ext>
                  </a:extLst>
                </a:gridCol>
                <a:gridCol w="443490">
                  <a:extLst>
                    <a:ext uri="{9D8B030D-6E8A-4147-A177-3AD203B41FA5}">
                      <a16:colId xmlns:a16="http://schemas.microsoft.com/office/drawing/2014/main" val="499836126"/>
                    </a:ext>
                  </a:extLst>
                </a:gridCol>
                <a:gridCol w="443490">
                  <a:extLst>
                    <a:ext uri="{9D8B030D-6E8A-4147-A177-3AD203B41FA5}">
                      <a16:colId xmlns:a16="http://schemas.microsoft.com/office/drawing/2014/main" val="74110204"/>
                    </a:ext>
                  </a:extLst>
                </a:gridCol>
                <a:gridCol w="443490">
                  <a:extLst>
                    <a:ext uri="{9D8B030D-6E8A-4147-A177-3AD203B41FA5}">
                      <a16:colId xmlns:a16="http://schemas.microsoft.com/office/drawing/2014/main" val="3470155126"/>
                    </a:ext>
                  </a:extLst>
                </a:gridCol>
                <a:gridCol w="443490">
                  <a:extLst>
                    <a:ext uri="{9D8B030D-6E8A-4147-A177-3AD203B41FA5}">
                      <a16:colId xmlns:a16="http://schemas.microsoft.com/office/drawing/2014/main" val="616410239"/>
                    </a:ext>
                  </a:extLst>
                </a:gridCol>
                <a:gridCol w="443490">
                  <a:extLst>
                    <a:ext uri="{9D8B030D-6E8A-4147-A177-3AD203B41FA5}">
                      <a16:colId xmlns:a16="http://schemas.microsoft.com/office/drawing/2014/main" val="171892303"/>
                    </a:ext>
                  </a:extLst>
                </a:gridCol>
                <a:gridCol w="443490">
                  <a:extLst>
                    <a:ext uri="{9D8B030D-6E8A-4147-A177-3AD203B41FA5}">
                      <a16:colId xmlns:a16="http://schemas.microsoft.com/office/drawing/2014/main" val="3781572599"/>
                    </a:ext>
                  </a:extLst>
                </a:gridCol>
                <a:gridCol w="443490">
                  <a:extLst>
                    <a:ext uri="{9D8B030D-6E8A-4147-A177-3AD203B41FA5}">
                      <a16:colId xmlns:a16="http://schemas.microsoft.com/office/drawing/2014/main" val="2586179137"/>
                    </a:ext>
                  </a:extLst>
                </a:gridCol>
                <a:gridCol w="443490">
                  <a:extLst>
                    <a:ext uri="{9D8B030D-6E8A-4147-A177-3AD203B41FA5}">
                      <a16:colId xmlns:a16="http://schemas.microsoft.com/office/drawing/2014/main" val="2471747527"/>
                    </a:ext>
                  </a:extLst>
                </a:gridCol>
                <a:gridCol w="443490">
                  <a:extLst>
                    <a:ext uri="{9D8B030D-6E8A-4147-A177-3AD203B41FA5}">
                      <a16:colId xmlns:a16="http://schemas.microsoft.com/office/drawing/2014/main" val="1577967641"/>
                    </a:ext>
                  </a:extLst>
                </a:gridCol>
                <a:gridCol w="443490">
                  <a:extLst>
                    <a:ext uri="{9D8B030D-6E8A-4147-A177-3AD203B41FA5}">
                      <a16:colId xmlns:a16="http://schemas.microsoft.com/office/drawing/2014/main" val="680437398"/>
                    </a:ext>
                  </a:extLst>
                </a:gridCol>
                <a:gridCol w="443490">
                  <a:extLst>
                    <a:ext uri="{9D8B030D-6E8A-4147-A177-3AD203B41FA5}">
                      <a16:colId xmlns:a16="http://schemas.microsoft.com/office/drawing/2014/main" val="3855828204"/>
                    </a:ext>
                  </a:extLst>
                </a:gridCol>
                <a:gridCol w="443490">
                  <a:extLst>
                    <a:ext uri="{9D8B030D-6E8A-4147-A177-3AD203B41FA5}">
                      <a16:colId xmlns:a16="http://schemas.microsoft.com/office/drawing/2014/main" val="1424999829"/>
                    </a:ext>
                  </a:extLst>
                </a:gridCol>
                <a:gridCol w="443490">
                  <a:extLst>
                    <a:ext uri="{9D8B030D-6E8A-4147-A177-3AD203B41FA5}">
                      <a16:colId xmlns:a16="http://schemas.microsoft.com/office/drawing/2014/main" val="3467294802"/>
                    </a:ext>
                  </a:extLst>
                </a:gridCol>
                <a:gridCol w="443490">
                  <a:extLst>
                    <a:ext uri="{9D8B030D-6E8A-4147-A177-3AD203B41FA5}">
                      <a16:colId xmlns:a16="http://schemas.microsoft.com/office/drawing/2014/main" val="4089636849"/>
                    </a:ext>
                  </a:extLst>
                </a:gridCol>
              </a:tblGrid>
              <a:tr h="4789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19370" marR="19370" marT="1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19370" marR="19370" marT="1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</a:t>
                      </a:r>
                    </a:p>
                  </a:txBody>
                  <a:tcPr marL="19370" marR="19370" marT="1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19370" marR="19370" marT="1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19370" marR="19370" marT="1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19370" marR="19370" marT="1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19370" marR="19370" marT="1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19370" marR="19370" marT="1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19370" marR="19370" marT="1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19370" marR="19370" marT="1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19370" marR="19370" marT="1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19370" marR="19370" marT="1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19370" marR="19370" marT="1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</a:t>
                      </a:r>
                    </a:p>
                  </a:txBody>
                  <a:tcPr marL="19370" marR="19370" marT="1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∞</a:t>
                      </a:r>
                    </a:p>
                  </a:txBody>
                  <a:tcPr marL="19370" marR="19370" marT="1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19370" marR="19370" marT="19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9466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F48FB7F-6DC0-4AAA-8ED2-17989628B890}"/>
                  </a:ext>
                </a:extLst>
              </p:cNvPr>
              <p:cNvSpPr txBox="1"/>
              <p:nvPr/>
            </p:nvSpPr>
            <p:spPr>
              <a:xfrm>
                <a:off x="4334156" y="6236467"/>
                <a:ext cx="70958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𝐴𝑑𝑗𝑀𝑎𝑡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4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chemeClr val="accent4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4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4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accent4">
                        <a:lumMod val="25000"/>
                      </a:schemeClr>
                    </a:solidFill>
                  </a:rPr>
                  <a:t> becomes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𝐴𝑑𝑗𝑀𝑎𝑡</m:t>
                    </m:r>
                    <m:r>
                      <a:rPr lang="en-US" b="0" i="1" smtClean="0">
                        <a:solidFill>
                          <a:schemeClr val="accent4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4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4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solidFill>
                          <a:schemeClr val="accent4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chemeClr val="accent4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4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4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F48FB7F-6DC0-4AAA-8ED2-17989628B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156" y="6236467"/>
                <a:ext cx="7095840" cy="461665"/>
              </a:xfrm>
              <a:prstGeom prst="rect">
                <a:avLst/>
              </a:prstGeom>
              <a:blipFill>
                <a:blip r:embed="rId3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Slide Number Placeholder 118">
            <a:extLst>
              <a:ext uri="{FF2B5EF4-FFF2-40B4-BE49-F238E27FC236}">
                <a16:creationId xmlns:a16="http://schemas.microsoft.com/office/drawing/2014/main" id="{E9335153-34B5-4766-9ECD-87C24CA502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916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9" grpId="0"/>
      <p:bldP spid="83" grpId="0"/>
      <p:bldP spid="84" grpId="0"/>
      <p:bldP spid="86" grpId="0"/>
      <p:bldP spid="93" grpId="0" animBg="1"/>
      <p:bldP spid="96" grpId="0"/>
      <p:bldP spid="1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E20A758-AA3A-491A-AB05-E323BF489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742734"/>
              </p:ext>
            </p:extLst>
          </p:nvPr>
        </p:nvGraphicFramePr>
        <p:xfrm>
          <a:off x="4093086" y="3612071"/>
          <a:ext cx="7006932" cy="507047"/>
        </p:xfrm>
        <a:graphic>
          <a:graphicData uri="http://schemas.openxmlformats.org/drawingml/2006/table">
            <a:tbl>
              <a:tblPr/>
              <a:tblGrid>
                <a:gridCol w="583911">
                  <a:extLst>
                    <a:ext uri="{9D8B030D-6E8A-4147-A177-3AD203B41FA5}">
                      <a16:colId xmlns:a16="http://schemas.microsoft.com/office/drawing/2014/main" val="268197137"/>
                    </a:ext>
                  </a:extLst>
                </a:gridCol>
                <a:gridCol w="583911">
                  <a:extLst>
                    <a:ext uri="{9D8B030D-6E8A-4147-A177-3AD203B41FA5}">
                      <a16:colId xmlns:a16="http://schemas.microsoft.com/office/drawing/2014/main" val="3318072660"/>
                    </a:ext>
                  </a:extLst>
                </a:gridCol>
                <a:gridCol w="583911">
                  <a:extLst>
                    <a:ext uri="{9D8B030D-6E8A-4147-A177-3AD203B41FA5}">
                      <a16:colId xmlns:a16="http://schemas.microsoft.com/office/drawing/2014/main" val="935749887"/>
                    </a:ext>
                  </a:extLst>
                </a:gridCol>
                <a:gridCol w="583911">
                  <a:extLst>
                    <a:ext uri="{9D8B030D-6E8A-4147-A177-3AD203B41FA5}">
                      <a16:colId xmlns:a16="http://schemas.microsoft.com/office/drawing/2014/main" val="266084673"/>
                    </a:ext>
                  </a:extLst>
                </a:gridCol>
                <a:gridCol w="583911">
                  <a:extLst>
                    <a:ext uri="{9D8B030D-6E8A-4147-A177-3AD203B41FA5}">
                      <a16:colId xmlns:a16="http://schemas.microsoft.com/office/drawing/2014/main" val="1010270534"/>
                    </a:ext>
                  </a:extLst>
                </a:gridCol>
                <a:gridCol w="583911">
                  <a:extLst>
                    <a:ext uri="{9D8B030D-6E8A-4147-A177-3AD203B41FA5}">
                      <a16:colId xmlns:a16="http://schemas.microsoft.com/office/drawing/2014/main" val="3220785240"/>
                    </a:ext>
                  </a:extLst>
                </a:gridCol>
                <a:gridCol w="583911">
                  <a:extLst>
                    <a:ext uri="{9D8B030D-6E8A-4147-A177-3AD203B41FA5}">
                      <a16:colId xmlns:a16="http://schemas.microsoft.com/office/drawing/2014/main" val="2328226319"/>
                    </a:ext>
                  </a:extLst>
                </a:gridCol>
                <a:gridCol w="583911">
                  <a:extLst>
                    <a:ext uri="{9D8B030D-6E8A-4147-A177-3AD203B41FA5}">
                      <a16:colId xmlns:a16="http://schemas.microsoft.com/office/drawing/2014/main" val="4054884077"/>
                    </a:ext>
                  </a:extLst>
                </a:gridCol>
                <a:gridCol w="583911">
                  <a:extLst>
                    <a:ext uri="{9D8B030D-6E8A-4147-A177-3AD203B41FA5}">
                      <a16:colId xmlns:a16="http://schemas.microsoft.com/office/drawing/2014/main" val="188213810"/>
                    </a:ext>
                  </a:extLst>
                </a:gridCol>
                <a:gridCol w="583911">
                  <a:extLst>
                    <a:ext uri="{9D8B030D-6E8A-4147-A177-3AD203B41FA5}">
                      <a16:colId xmlns:a16="http://schemas.microsoft.com/office/drawing/2014/main" val="3275070394"/>
                    </a:ext>
                  </a:extLst>
                </a:gridCol>
                <a:gridCol w="583911">
                  <a:extLst>
                    <a:ext uri="{9D8B030D-6E8A-4147-A177-3AD203B41FA5}">
                      <a16:colId xmlns:a16="http://schemas.microsoft.com/office/drawing/2014/main" val="655573732"/>
                    </a:ext>
                  </a:extLst>
                </a:gridCol>
                <a:gridCol w="583911">
                  <a:extLst>
                    <a:ext uri="{9D8B030D-6E8A-4147-A177-3AD203B41FA5}">
                      <a16:colId xmlns:a16="http://schemas.microsoft.com/office/drawing/2014/main" val="231611137"/>
                    </a:ext>
                  </a:extLst>
                </a:gridCol>
              </a:tblGrid>
              <a:tr h="5070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7606" marR="17606" marT="176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7606" marR="17606" marT="176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7606" marR="17606" marT="176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7606" marR="17606" marT="176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7606" marR="17606" marT="176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7606" marR="17606" marT="176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7606" marR="17606" marT="176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7606" marR="17606" marT="176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7606" marR="17606" marT="176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7606" marR="17606" marT="176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7606" marR="17606" marT="176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7606" marR="17606" marT="176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615863"/>
                  </a:ext>
                </a:extLst>
              </a:tr>
            </a:tbl>
          </a:graphicData>
        </a:graphic>
      </p:graphicFrame>
      <p:sp>
        <p:nvSpPr>
          <p:cNvPr id="4" name="Left Brace 3">
            <a:extLst>
              <a:ext uri="{FF2B5EF4-FFF2-40B4-BE49-F238E27FC236}">
                <a16:creationId xmlns:a16="http://schemas.microsoft.com/office/drawing/2014/main" id="{902E9490-097B-4C48-8756-1DF5E8B2B96E}"/>
              </a:ext>
            </a:extLst>
          </p:cNvPr>
          <p:cNvSpPr/>
          <p:nvPr/>
        </p:nvSpPr>
        <p:spPr>
          <a:xfrm rot="5400000" flipV="1">
            <a:off x="5074677" y="2238772"/>
            <a:ext cx="328255" cy="2362200"/>
          </a:xfrm>
          <a:prstGeom prst="leftBrace">
            <a:avLst>
              <a:gd name="adj1" fmla="val 31737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53900055-0B13-495A-8E2E-E47F9D768AA1}"/>
              </a:ext>
            </a:extLst>
          </p:cNvPr>
          <p:cNvSpPr/>
          <p:nvPr/>
        </p:nvSpPr>
        <p:spPr>
          <a:xfrm rot="5400000" flipV="1">
            <a:off x="7433912" y="2234465"/>
            <a:ext cx="328255" cy="2362200"/>
          </a:xfrm>
          <a:prstGeom prst="leftBrace">
            <a:avLst>
              <a:gd name="adj1" fmla="val 31737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EEFAFD39-D921-4511-BA4F-7BC2BF9FB852}"/>
              </a:ext>
            </a:extLst>
          </p:cNvPr>
          <p:cNvSpPr/>
          <p:nvPr/>
        </p:nvSpPr>
        <p:spPr>
          <a:xfrm rot="5400000" flipV="1">
            <a:off x="9790181" y="2222938"/>
            <a:ext cx="328255" cy="2362200"/>
          </a:xfrm>
          <a:prstGeom prst="leftBrace">
            <a:avLst>
              <a:gd name="adj1" fmla="val 31737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F773824-876A-4981-97A8-28A53EFA0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287636"/>
              </p:ext>
            </p:extLst>
          </p:nvPr>
        </p:nvGraphicFramePr>
        <p:xfrm>
          <a:off x="4057704" y="2742158"/>
          <a:ext cx="7042320" cy="507047"/>
        </p:xfrm>
        <a:graphic>
          <a:graphicData uri="http://schemas.openxmlformats.org/drawingml/2006/table">
            <a:tbl>
              <a:tblPr/>
              <a:tblGrid>
                <a:gridCol w="2347440">
                  <a:extLst>
                    <a:ext uri="{9D8B030D-6E8A-4147-A177-3AD203B41FA5}">
                      <a16:colId xmlns:a16="http://schemas.microsoft.com/office/drawing/2014/main" val="1468642411"/>
                    </a:ext>
                  </a:extLst>
                </a:gridCol>
                <a:gridCol w="2347440">
                  <a:extLst>
                    <a:ext uri="{9D8B030D-6E8A-4147-A177-3AD203B41FA5}">
                      <a16:colId xmlns:a16="http://schemas.microsoft.com/office/drawing/2014/main" val="3687728744"/>
                    </a:ext>
                  </a:extLst>
                </a:gridCol>
                <a:gridCol w="2347440">
                  <a:extLst>
                    <a:ext uri="{9D8B030D-6E8A-4147-A177-3AD203B41FA5}">
                      <a16:colId xmlns:a16="http://schemas.microsoft.com/office/drawing/2014/main" val="985403494"/>
                    </a:ext>
                  </a:extLst>
                </a:gridCol>
              </a:tblGrid>
              <a:tr h="507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Block 0</a:t>
                      </a:r>
                    </a:p>
                  </a:txBody>
                  <a:tcPr marL="169016" marR="169016" marT="84508" marB="84508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Block 1</a:t>
                      </a:r>
                    </a:p>
                  </a:txBody>
                  <a:tcPr marL="169016" marR="169016" marT="84508" marB="84508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Block 2</a:t>
                      </a:r>
                    </a:p>
                  </a:txBody>
                  <a:tcPr marL="169016" marR="169016" marT="84508" marB="84508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033941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293929A-6294-4537-888B-07E17C412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85404"/>
              </p:ext>
            </p:extLst>
          </p:nvPr>
        </p:nvGraphicFramePr>
        <p:xfrm>
          <a:off x="4093089" y="1827093"/>
          <a:ext cx="7042320" cy="507047"/>
        </p:xfrm>
        <a:graphic>
          <a:graphicData uri="http://schemas.openxmlformats.org/drawingml/2006/table">
            <a:tbl>
              <a:tblPr/>
              <a:tblGrid>
                <a:gridCol w="2347440">
                  <a:extLst>
                    <a:ext uri="{9D8B030D-6E8A-4147-A177-3AD203B41FA5}">
                      <a16:colId xmlns:a16="http://schemas.microsoft.com/office/drawing/2014/main" val="3777525023"/>
                    </a:ext>
                  </a:extLst>
                </a:gridCol>
                <a:gridCol w="2347440">
                  <a:extLst>
                    <a:ext uri="{9D8B030D-6E8A-4147-A177-3AD203B41FA5}">
                      <a16:colId xmlns:a16="http://schemas.microsoft.com/office/drawing/2014/main" val="3249247798"/>
                    </a:ext>
                  </a:extLst>
                </a:gridCol>
                <a:gridCol w="2347440">
                  <a:extLst>
                    <a:ext uri="{9D8B030D-6E8A-4147-A177-3AD203B41FA5}">
                      <a16:colId xmlns:a16="http://schemas.microsoft.com/office/drawing/2014/main" val="2416804847"/>
                    </a:ext>
                  </a:extLst>
                </a:gridCol>
              </a:tblGrid>
              <a:tr h="507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Row 0</a:t>
                      </a:r>
                    </a:p>
                  </a:txBody>
                  <a:tcPr marL="134021" marR="134021" marT="67010" marB="670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Row 1</a:t>
                      </a:r>
                    </a:p>
                  </a:txBody>
                  <a:tcPr marL="134021" marR="134021" marT="67010" marB="670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Row 2</a:t>
                      </a:r>
                    </a:p>
                  </a:txBody>
                  <a:tcPr marL="134021" marR="134021" marT="67010" marB="670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0119271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AEFFF236-6237-4FA2-95EC-BAB8500ECA75}"/>
              </a:ext>
            </a:extLst>
          </p:cNvPr>
          <p:cNvGrpSpPr/>
          <p:nvPr/>
        </p:nvGrpSpPr>
        <p:grpSpPr>
          <a:xfrm>
            <a:off x="5238804" y="2278569"/>
            <a:ext cx="4715504" cy="611495"/>
            <a:chOff x="4071904" y="3896050"/>
            <a:chExt cx="4715504" cy="93396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8F18729-27E5-4D4F-A81D-626D27BFF7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1904" y="3896053"/>
              <a:ext cx="0" cy="93396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78AC5DD-DD45-4D13-86AB-A7D6D51CB6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7348" y="3896050"/>
              <a:ext cx="0" cy="933963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74E65-D128-4D17-855B-BE41EB8E7E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7408" y="3896055"/>
              <a:ext cx="0" cy="93396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C75C9E11-08DD-4B54-A616-2995383645E6}"/>
              </a:ext>
            </a:extLst>
          </p:cNvPr>
          <p:cNvSpPr txBox="1">
            <a:spLocks/>
          </p:cNvSpPr>
          <p:nvPr/>
        </p:nvSpPr>
        <p:spPr bwMode="auto">
          <a:xfrm>
            <a:off x="1538652" y="0"/>
            <a:ext cx="9114695" cy="8851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ea typeface="ＭＳ Ｐゴシック"/>
              </a:rPr>
              <a:t>Simple Parallel Implementation on GPU Using CUDA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D92DCD0-65A2-4A59-A754-9AFFCDECF8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D426A2B-EBFB-4590-9BA0-E33EBA1CEB1A}"/>
              </a:ext>
            </a:extLst>
          </p:cNvPr>
          <p:cNvGrpSpPr/>
          <p:nvPr/>
        </p:nvGrpSpPr>
        <p:grpSpPr>
          <a:xfrm>
            <a:off x="3943798" y="4116241"/>
            <a:ext cx="7350179" cy="1771710"/>
            <a:chOff x="3943798" y="3443376"/>
            <a:chExt cx="7350179" cy="177171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79F9240-846F-4707-AB0F-BB0E144DC8B9}"/>
                </a:ext>
              </a:extLst>
            </p:cNvPr>
            <p:cNvCxnSpPr>
              <a:cxnSpLocks/>
            </p:cNvCxnSpPr>
            <p:nvPr/>
          </p:nvCxnSpPr>
          <p:spPr>
            <a:xfrm>
              <a:off x="4353609" y="3446253"/>
              <a:ext cx="0" cy="13716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6178157-5914-425B-8C2C-47BD172E9360}"/>
                </a:ext>
              </a:extLst>
            </p:cNvPr>
            <p:cNvCxnSpPr>
              <a:cxnSpLocks/>
            </p:cNvCxnSpPr>
            <p:nvPr/>
          </p:nvCxnSpPr>
          <p:spPr>
            <a:xfrm>
              <a:off x="4973274" y="3446253"/>
              <a:ext cx="0" cy="104639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5E7B11-1F2C-4E3B-93F3-D45E0860F429}"/>
                </a:ext>
              </a:extLst>
            </p:cNvPr>
            <p:cNvCxnSpPr>
              <a:cxnSpLocks/>
            </p:cNvCxnSpPr>
            <p:nvPr/>
          </p:nvCxnSpPr>
          <p:spPr>
            <a:xfrm>
              <a:off x="5538303" y="3446253"/>
              <a:ext cx="0" cy="6858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F195DC1-EEF8-47F7-A8DA-E751DA5033FE}"/>
                </a:ext>
              </a:extLst>
            </p:cNvPr>
            <p:cNvCxnSpPr>
              <a:cxnSpLocks/>
            </p:cNvCxnSpPr>
            <p:nvPr/>
          </p:nvCxnSpPr>
          <p:spPr>
            <a:xfrm>
              <a:off x="6122024" y="3446253"/>
              <a:ext cx="0" cy="2286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BED3AF2-5E83-4022-85A2-2C269282E402}"/>
                </a:ext>
              </a:extLst>
            </p:cNvPr>
            <p:cNvCxnSpPr>
              <a:cxnSpLocks/>
            </p:cNvCxnSpPr>
            <p:nvPr/>
          </p:nvCxnSpPr>
          <p:spPr>
            <a:xfrm>
              <a:off x="6697118" y="3443376"/>
              <a:ext cx="0" cy="1371600"/>
            </a:xfrm>
            <a:prstGeom prst="straightConnector1">
              <a:avLst/>
            </a:prstGeom>
            <a:ln>
              <a:solidFill>
                <a:srgbClr val="967D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30695B2-6D6F-4057-81EE-3ABA470F6DD8}"/>
                </a:ext>
              </a:extLst>
            </p:cNvPr>
            <p:cNvCxnSpPr>
              <a:cxnSpLocks/>
            </p:cNvCxnSpPr>
            <p:nvPr/>
          </p:nvCxnSpPr>
          <p:spPr>
            <a:xfrm>
              <a:off x="7316783" y="3443376"/>
              <a:ext cx="0" cy="1046398"/>
            </a:xfrm>
            <a:prstGeom prst="straightConnector1">
              <a:avLst/>
            </a:prstGeom>
            <a:ln>
              <a:solidFill>
                <a:srgbClr val="967D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12EBDE2-E878-42D2-A490-B73CB920A1C1}"/>
                </a:ext>
              </a:extLst>
            </p:cNvPr>
            <p:cNvCxnSpPr>
              <a:cxnSpLocks/>
            </p:cNvCxnSpPr>
            <p:nvPr/>
          </p:nvCxnSpPr>
          <p:spPr>
            <a:xfrm>
              <a:off x="7881812" y="3443376"/>
              <a:ext cx="0" cy="685800"/>
            </a:xfrm>
            <a:prstGeom prst="straightConnector1">
              <a:avLst/>
            </a:prstGeom>
            <a:ln>
              <a:solidFill>
                <a:srgbClr val="967D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B69D22F-58C3-41A2-BF7B-3C44A5381335}"/>
                </a:ext>
              </a:extLst>
            </p:cNvPr>
            <p:cNvCxnSpPr>
              <a:cxnSpLocks/>
            </p:cNvCxnSpPr>
            <p:nvPr/>
          </p:nvCxnSpPr>
          <p:spPr>
            <a:xfrm>
              <a:off x="8465533" y="3443376"/>
              <a:ext cx="0" cy="228600"/>
            </a:xfrm>
            <a:prstGeom prst="straightConnector1">
              <a:avLst/>
            </a:prstGeom>
            <a:ln>
              <a:solidFill>
                <a:srgbClr val="967D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A35797E-20A6-42D3-AC62-EDC34BD3CED5}"/>
                </a:ext>
              </a:extLst>
            </p:cNvPr>
            <p:cNvCxnSpPr>
              <a:cxnSpLocks/>
            </p:cNvCxnSpPr>
            <p:nvPr/>
          </p:nvCxnSpPr>
          <p:spPr>
            <a:xfrm>
              <a:off x="9095259" y="3443376"/>
              <a:ext cx="0" cy="1371600"/>
            </a:xfrm>
            <a:prstGeom prst="straightConnector1">
              <a:avLst/>
            </a:prstGeom>
            <a:ln>
              <a:solidFill>
                <a:srgbClr val="FFD55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653CB6F-12BE-41C5-B17F-8ADB34E3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714924" y="3443376"/>
              <a:ext cx="0" cy="1046398"/>
            </a:xfrm>
            <a:prstGeom prst="straightConnector1">
              <a:avLst/>
            </a:prstGeom>
            <a:ln>
              <a:solidFill>
                <a:srgbClr val="FFD55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5F7125A-3CDF-402B-83D1-2EFF5C85096E}"/>
                </a:ext>
              </a:extLst>
            </p:cNvPr>
            <p:cNvCxnSpPr>
              <a:cxnSpLocks/>
            </p:cNvCxnSpPr>
            <p:nvPr/>
          </p:nvCxnSpPr>
          <p:spPr>
            <a:xfrm>
              <a:off x="10279953" y="3443376"/>
              <a:ext cx="0" cy="685800"/>
            </a:xfrm>
            <a:prstGeom prst="straightConnector1">
              <a:avLst/>
            </a:prstGeom>
            <a:ln>
              <a:solidFill>
                <a:srgbClr val="FFD55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CA9C542-1853-4B5C-ADA8-15AB28241C71}"/>
                </a:ext>
              </a:extLst>
            </p:cNvPr>
            <p:cNvCxnSpPr>
              <a:cxnSpLocks/>
            </p:cNvCxnSpPr>
            <p:nvPr/>
          </p:nvCxnSpPr>
          <p:spPr>
            <a:xfrm>
              <a:off x="10863674" y="3443376"/>
              <a:ext cx="0" cy="228600"/>
            </a:xfrm>
            <a:prstGeom prst="straightConnector1">
              <a:avLst/>
            </a:prstGeom>
            <a:ln>
              <a:solidFill>
                <a:srgbClr val="FFD55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1889AE-16B8-4644-9976-13964327824E}"/>
                </a:ext>
              </a:extLst>
            </p:cNvPr>
            <p:cNvSpPr txBox="1"/>
            <p:nvPr/>
          </p:nvSpPr>
          <p:spPr>
            <a:xfrm>
              <a:off x="3943798" y="4765106"/>
              <a:ext cx="819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D55A5A"/>
                  </a:solidFill>
                </a:rPr>
                <a:t>[0][0]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A773066-F2F3-49AA-80EE-FCBC1CF46CD3}"/>
                </a:ext>
              </a:extLst>
            </p:cNvPr>
            <p:cNvSpPr txBox="1"/>
            <p:nvPr/>
          </p:nvSpPr>
          <p:spPr>
            <a:xfrm>
              <a:off x="4599609" y="4429349"/>
              <a:ext cx="819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D55A5A"/>
                  </a:solidFill>
                </a:rPr>
                <a:t>[0][1]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287098D-6021-4EEA-AA50-F0905ACC8EAD}"/>
                </a:ext>
              </a:extLst>
            </p:cNvPr>
            <p:cNvSpPr txBox="1"/>
            <p:nvPr/>
          </p:nvSpPr>
          <p:spPr>
            <a:xfrm>
              <a:off x="5180139" y="4109153"/>
              <a:ext cx="819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D55A5A"/>
                  </a:solidFill>
                </a:rPr>
                <a:t>[0][2]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84D59E-4E70-4E05-A89B-F20620BAFAA0}"/>
                </a:ext>
              </a:extLst>
            </p:cNvPr>
            <p:cNvSpPr txBox="1"/>
            <p:nvPr/>
          </p:nvSpPr>
          <p:spPr>
            <a:xfrm>
              <a:off x="5712213" y="3657914"/>
              <a:ext cx="819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D55A5A"/>
                  </a:solidFill>
                </a:rPr>
                <a:t>[0][3]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F66185-BB6F-4F4A-9C36-238BCB4853CF}"/>
                </a:ext>
              </a:extLst>
            </p:cNvPr>
            <p:cNvSpPr txBox="1"/>
            <p:nvPr/>
          </p:nvSpPr>
          <p:spPr>
            <a:xfrm>
              <a:off x="6284484" y="4765106"/>
              <a:ext cx="819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[1][0]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AA4BD7-9407-443C-83E0-57319E0438E8}"/>
                </a:ext>
              </a:extLst>
            </p:cNvPr>
            <p:cNvSpPr txBox="1"/>
            <p:nvPr/>
          </p:nvSpPr>
          <p:spPr>
            <a:xfrm>
              <a:off x="6918730" y="4414866"/>
              <a:ext cx="819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[1][1]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3B791FD-2D54-47FF-AD6C-FF9E88E6577B}"/>
                </a:ext>
              </a:extLst>
            </p:cNvPr>
            <p:cNvSpPr txBox="1"/>
            <p:nvPr/>
          </p:nvSpPr>
          <p:spPr>
            <a:xfrm>
              <a:off x="7523647" y="4107542"/>
              <a:ext cx="819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[1][2]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4E62AC-B68B-4F49-8D62-608FE7B784BC}"/>
                </a:ext>
              </a:extLst>
            </p:cNvPr>
            <p:cNvSpPr txBox="1"/>
            <p:nvPr/>
          </p:nvSpPr>
          <p:spPr>
            <a:xfrm>
              <a:off x="8101727" y="3657914"/>
              <a:ext cx="819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[1][3]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1B3437F-3A86-4E79-87BF-56E4F3BE421D}"/>
                </a:ext>
              </a:extLst>
            </p:cNvPr>
            <p:cNvSpPr txBox="1"/>
            <p:nvPr/>
          </p:nvSpPr>
          <p:spPr>
            <a:xfrm>
              <a:off x="8766382" y="4814976"/>
              <a:ext cx="819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[2][0]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B421BBE-E1FA-4482-8005-8251E56FECD0}"/>
                </a:ext>
              </a:extLst>
            </p:cNvPr>
            <p:cNvSpPr txBox="1"/>
            <p:nvPr/>
          </p:nvSpPr>
          <p:spPr>
            <a:xfrm>
              <a:off x="9290365" y="4429349"/>
              <a:ext cx="819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[2][1]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5870E4C-4216-4802-8D52-DF3349C9F05A}"/>
                </a:ext>
              </a:extLst>
            </p:cNvPr>
            <p:cNvSpPr txBox="1"/>
            <p:nvPr/>
          </p:nvSpPr>
          <p:spPr>
            <a:xfrm>
              <a:off x="9870142" y="4089664"/>
              <a:ext cx="819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[2][2]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8C0B688-86F9-4B0E-854E-AC07EC0EAC52}"/>
                </a:ext>
              </a:extLst>
            </p:cNvPr>
            <p:cNvSpPr txBox="1"/>
            <p:nvPr/>
          </p:nvSpPr>
          <p:spPr>
            <a:xfrm>
              <a:off x="10474355" y="3637401"/>
              <a:ext cx="819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[2][3]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773C581-79B2-4AE5-965F-419912B4739D}"/>
              </a:ext>
            </a:extLst>
          </p:cNvPr>
          <p:cNvGrpSpPr/>
          <p:nvPr/>
        </p:nvGrpSpPr>
        <p:grpSpPr>
          <a:xfrm>
            <a:off x="3977519" y="4109545"/>
            <a:ext cx="5610026" cy="1392779"/>
            <a:chOff x="3977519" y="3436680"/>
            <a:chExt cx="5610026" cy="1392779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CB493BA-73DB-4A92-893C-BACC884224B6}"/>
                </a:ext>
              </a:extLst>
            </p:cNvPr>
            <p:cNvCxnSpPr/>
            <p:nvPr/>
          </p:nvCxnSpPr>
          <p:spPr>
            <a:xfrm>
              <a:off x="4353609" y="3443376"/>
              <a:ext cx="0" cy="97149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A541D79-7783-44DC-B607-0D80CB5F5DC7}"/>
                </a:ext>
              </a:extLst>
            </p:cNvPr>
            <p:cNvSpPr txBox="1"/>
            <p:nvPr/>
          </p:nvSpPr>
          <p:spPr>
            <a:xfrm>
              <a:off x="3977519" y="4429349"/>
              <a:ext cx="819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D55A5A"/>
                  </a:solidFill>
                </a:rPr>
                <a:t>[0][4]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E3F7E15-E0C8-4D51-9C94-C86228C0E788}"/>
                </a:ext>
              </a:extLst>
            </p:cNvPr>
            <p:cNvCxnSpPr/>
            <p:nvPr/>
          </p:nvCxnSpPr>
          <p:spPr>
            <a:xfrm>
              <a:off x="6662635" y="3438748"/>
              <a:ext cx="0" cy="971490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229FDB1-BF8F-4A5F-8D9B-81E691FC60BC}"/>
                </a:ext>
              </a:extLst>
            </p:cNvPr>
            <p:cNvSpPr txBox="1"/>
            <p:nvPr/>
          </p:nvSpPr>
          <p:spPr>
            <a:xfrm>
              <a:off x="6286545" y="4424721"/>
              <a:ext cx="819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[1][4]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B909F06-D36A-4919-82EB-5E877EB269E1}"/>
                </a:ext>
              </a:extLst>
            </p:cNvPr>
            <p:cNvCxnSpPr/>
            <p:nvPr/>
          </p:nvCxnSpPr>
          <p:spPr>
            <a:xfrm>
              <a:off x="9144013" y="3436680"/>
              <a:ext cx="0" cy="971490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545BF5A-E386-4B86-9127-3BB21BF60C39}"/>
                </a:ext>
              </a:extLst>
            </p:cNvPr>
            <p:cNvSpPr txBox="1"/>
            <p:nvPr/>
          </p:nvSpPr>
          <p:spPr>
            <a:xfrm>
              <a:off x="8767923" y="4422653"/>
              <a:ext cx="819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[2][4]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F6005C3-174C-4977-BC79-65EE7E4558C7}"/>
              </a:ext>
            </a:extLst>
          </p:cNvPr>
          <p:cNvGrpSpPr/>
          <p:nvPr/>
        </p:nvGrpSpPr>
        <p:grpSpPr>
          <a:xfrm>
            <a:off x="4014542" y="4132821"/>
            <a:ext cx="4977551" cy="1721840"/>
            <a:chOff x="4014542" y="3459956"/>
            <a:chExt cx="4977551" cy="1721840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D6B51D0-6752-4FA1-9832-DA7C7116AC0B}"/>
                </a:ext>
              </a:extLst>
            </p:cNvPr>
            <p:cNvCxnSpPr>
              <a:cxnSpLocks/>
            </p:cNvCxnSpPr>
            <p:nvPr/>
          </p:nvCxnSpPr>
          <p:spPr>
            <a:xfrm>
              <a:off x="4424353" y="3462833"/>
              <a:ext cx="0" cy="13716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DC1D875-AB59-43A3-BB46-AB7EAD7D27C4}"/>
                </a:ext>
              </a:extLst>
            </p:cNvPr>
            <p:cNvCxnSpPr>
              <a:cxnSpLocks/>
            </p:cNvCxnSpPr>
            <p:nvPr/>
          </p:nvCxnSpPr>
          <p:spPr>
            <a:xfrm>
              <a:off x="5044018" y="3462833"/>
              <a:ext cx="0" cy="104639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D4C998B-C28B-413D-9BC6-5DFAC8A8A3E4}"/>
                </a:ext>
              </a:extLst>
            </p:cNvPr>
            <p:cNvCxnSpPr>
              <a:cxnSpLocks/>
            </p:cNvCxnSpPr>
            <p:nvPr/>
          </p:nvCxnSpPr>
          <p:spPr>
            <a:xfrm>
              <a:off x="5609047" y="3462833"/>
              <a:ext cx="0" cy="6858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4528727-B9C9-4D1C-84BA-E9ABB1664639}"/>
                </a:ext>
              </a:extLst>
            </p:cNvPr>
            <p:cNvCxnSpPr>
              <a:cxnSpLocks/>
            </p:cNvCxnSpPr>
            <p:nvPr/>
          </p:nvCxnSpPr>
          <p:spPr>
            <a:xfrm>
              <a:off x="6192768" y="3462833"/>
              <a:ext cx="0" cy="2286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F7EBD9B-8E48-4E34-A2F5-CEEF2A3C6CEA}"/>
                </a:ext>
              </a:extLst>
            </p:cNvPr>
            <p:cNvCxnSpPr>
              <a:cxnSpLocks/>
            </p:cNvCxnSpPr>
            <p:nvPr/>
          </p:nvCxnSpPr>
          <p:spPr>
            <a:xfrm>
              <a:off x="6767862" y="3459956"/>
              <a:ext cx="0" cy="1371600"/>
            </a:xfrm>
            <a:prstGeom prst="straightConnector1">
              <a:avLst/>
            </a:prstGeom>
            <a:ln>
              <a:solidFill>
                <a:srgbClr val="967D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88CA04-02AB-4D5A-BF97-A43173D076B7}"/>
                </a:ext>
              </a:extLst>
            </p:cNvPr>
            <p:cNvCxnSpPr>
              <a:cxnSpLocks/>
            </p:cNvCxnSpPr>
            <p:nvPr/>
          </p:nvCxnSpPr>
          <p:spPr>
            <a:xfrm>
              <a:off x="7387527" y="3459956"/>
              <a:ext cx="0" cy="1046398"/>
            </a:xfrm>
            <a:prstGeom prst="straightConnector1">
              <a:avLst/>
            </a:prstGeom>
            <a:ln>
              <a:solidFill>
                <a:srgbClr val="967D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0BFA08E-8D0C-43C6-9B85-B1795F26CCC8}"/>
                </a:ext>
              </a:extLst>
            </p:cNvPr>
            <p:cNvCxnSpPr>
              <a:cxnSpLocks/>
            </p:cNvCxnSpPr>
            <p:nvPr/>
          </p:nvCxnSpPr>
          <p:spPr>
            <a:xfrm>
              <a:off x="7952556" y="3459956"/>
              <a:ext cx="0" cy="685800"/>
            </a:xfrm>
            <a:prstGeom prst="straightConnector1">
              <a:avLst/>
            </a:prstGeom>
            <a:ln>
              <a:solidFill>
                <a:srgbClr val="967D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36154C7-FD98-4DF2-B0A2-4C7C5494C89E}"/>
                </a:ext>
              </a:extLst>
            </p:cNvPr>
            <p:cNvCxnSpPr>
              <a:cxnSpLocks/>
            </p:cNvCxnSpPr>
            <p:nvPr/>
          </p:nvCxnSpPr>
          <p:spPr>
            <a:xfrm>
              <a:off x="8536277" y="3459956"/>
              <a:ext cx="0" cy="228600"/>
            </a:xfrm>
            <a:prstGeom prst="straightConnector1">
              <a:avLst/>
            </a:prstGeom>
            <a:ln>
              <a:solidFill>
                <a:srgbClr val="967D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5607829-DDAB-4C9A-98D4-E57DED1FDFA3}"/>
                </a:ext>
              </a:extLst>
            </p:cNvPr>
            <p:cNvSpPr txBox="1"/>
            <p:nvPr/>
          </p:nvSpPr>
          <p:spPr>
            <a:xfrm>
              <a:off x="4014542" y="4781686"/>
              <a:ext cx="819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D55A5A"/>
                  </a:solidFill>
                </a:rPr>
                <a:t>[3][0]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CD77717-C082-40BD-851C-3A25602E9B94}"/>
                </a:ext>
              </a:extLst>
            </p:cNvPr>
            <p:cNvSpPr txBox="1"/>
            <p:nvPr/>
          </p:nvSpPr>
          <p:spPr>
            <a:xfrm>
              <a:off x="4670353" y="4445929"/>
              <a:ext cx="819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D55A5A"/>
                  </a:solidFill>
                </a:rPr>
                <a:t>[3][0]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44B5ECB-224A-4A21-B196-526CBCCFCF61}"/>
                </a:ext>
              </a:extLst>
            </p:cNvPr>
            <p:cNvSpPr txBox="1"/>
            <p:nvPr/>
          </p:nvSpPr>
          <p:spPr>
            <a:xfrm>
              <a:off x="5250883" y="4125733"/>
              <a:ext cx="819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D55A5A"/>
                  </a:solidFill>
                </a:rPr>
                <a:t>[3][2]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F6AB471-FABF-4094-9A4B-8EEB21630528}"/>
                </a:ext>
              </a:extLst>
            </p:cNvPr>
            <p:cNvSpPr txBox="1"/>
            <p:nvPr/>
          </p:nvSpPr>
          <p:spPr>
            <a:xfrm>
              <a:off x="5782957" y="3674494"/>
              <a:ext cx="819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D55A5A"/>
                  </a:solidFill>
                </a:rPr>
                <a:t>[3][3]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842650C-AD45-4653-8914-C6A27B66E74A}"/>
                </a:ext>
              </a:extLst>
            </p:cNvPr>
            <p:cNvSpPr txBox="1"/>
            <p:nvPr/>
          </p:nvSpPr>
          <p:spPr>
            <a:xfrm>
              <a:off x="6355228" y="4781686"/>
              <a:ext cx="819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[4][0]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A04C88C-1C5A-47E9-B8CD-5C162E662866}"/>
                </a:ext>
              </a:extLst>
            </p:cNvPr>
            <p:cNvSpPr txBox="1"/>
            <p:nvPr/>
          </p:nvSpPr>
          <p:spPr>
            <a:xfrm>
              <a:off x="6989474" y="4431446"/>
              <a:ext cx="819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[4][1]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8488616-C33C-49BD-9592-AE6DAF680C7B}"/>
                </a:ext>
              </a:extLst>
            </p:cNvPr>
            <p:cNvSpPr txBox="1"/>
            <p:nvPr/>
          </p:nvSpPr>
          <p:spPr>
            <a:xfrm>
              <a:off x="7594391" y="4124122"/>
              <a:ext cx="819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[4][2]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7F9B8EF-3A97-4A3F-9483-41B43D16E813}"/>
                </a:ext>
              </a:extLst>
            </p:cNvPr>
            <p:cNvSpPr txBox="1"/>
            <p:nvPr/>
          </p:nvSpPr>
          <p:spPr>
            <a:xfrm>
              <a:off x="8172471" y="3674494"/>
              <a:ext cx="819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[4][3]</a:t>
              </a:r>
            </a:p>
          </p:txBody>
        </p:sp>
      </p:grpSp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27423F25-22BE-456B-9597-0B9BD26A0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140831"/>
              </p:ext>
            </p:extLst>
          </p:nvPr>
        </p:nvGraphicFramePr>
        <p:xfrm>
          <a:off x="4141971" y="1893228"/>
          <a:ext cx="4694880" cy="507047"/>
        </p:xfrm>
        <a:graphic>
          <a:graphicData uri="http://schemas.openxmlformats.org/drawingml/2006/table">
            <a:tbl>
              <a:tblPr/>
              <a:tblGrid>
                <a:gridCol w="2347440">
                  <a:extLst>
                    <a:ext uri="{9D8B030D-6E8A-4147-A177-3AD203B41FA5}">
                      <a16:colId xmlns:a16="http://schemas.microsoft.com/office/drawing/2014/main" val="3777525023"/>
                    </a:ext>
                  </a:extLst>
                </a:gridCol>
                <a:gridCol w="2347440">
                  <a:extLst>
                    <a:ext uri="{9D8B030D-6E8A-4147-A177-3AD203B41FA5}">
                      <a16:colId xmlns:a16="http://schemas.microsoft.com/office/drawing/2014/main" val="3249247798"/>
                    </a:ext>
                  </a:extLst>
                </a:gridCol>
              </a:tblGrid>
              <a:tr h="507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Row 3</a:t>
                      </a:r>
                    </a:p>
                  </a:txBody>
                  <a:tcPr marL="134021" marR="134021" marT="67010" marB="670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Row 4</a:t>
                      </a:r>
                    </a:p>
                  </a:txBody>
                  <a:tcPr marL="134021" marR="134021" marT="67010" marB="6701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0119271"/>
                  </a:ext>
                </a:extLst>
              </a:tr>
            </a:tbl>
          </a:graphicData>
        </a:graphic>
      </p:graphicFrame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EC33F6B-DAAF-4C48-8DD0-25C1637D7CE7}"/>
              </a:ext>
            </a:extLst>
          </p:cNvPr>
          <p:cNvGrpSpPr/>
          <p:nvPr/>
        </p:nvGrpSpPr>
        <p:grpSpPr>
          <a:xfrm>
            <a:off x="5287686" y="2344704"/>
            <a:ext cx="2375444" cy="611494"/>
            <a:chOff x="5287686" y="1671839"/>
            <a:chExt cx="2375444" cy="611494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6876D5C9-7933-440A-9AE2-1A5EDB9697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7686" y="1671841"/>
              <a:ext cx="0" cy="611492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7E7329A-B9D5-40FF-9E25-D7E249105A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3130" y="1671839"/>
              <a:ext cx="0" cy="611492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54C50DC-5E96-4C67-BD19-F0E37DE829EF}"/>
              </a:ext>
            </a:extLst>
          </p:cNvPr>
          <p:cNvGrpSpPr/>
          <p:nvPr/>
        </p:nvGrpSpPr>
        <p:grpSpPr>
          <a:xfrm>
            <a:off x="3949681" y="4101729"/>
            <a:ext cx="3128648" cy="1390711"/>
            <a:chOff x="3977519" y="3438748"/>
            <a:chExt cx="3128648" cy="1390711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2FFDF0A-8169-4E5C-A34E-5CA53B55AF97}"/>
                </a:ext>
              </a:extLst>
            </p:cNvPr>
            <p:cNvCxnSpPr/>
            <p:nvPr/>
          </p:nvCxnSpPr>
          <p:spPr>
            <a:xfrm>
              <a:off x="4353609" y="3443376"/>
              <a:ext cx="0" cy="97149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E44F203-78EB-4F8F-9A58-F452564AFEB0}"/>
                </a:ext>
              </a:extLst>
            </p:cNvPr>
            <p:cNvSpPr txBox="1"/>
            <p:nvPr/>
          </p:nvSpPr>
          <p:spPr>
            <a:xfrm>
              <a:off x="3977519" y="4429349"/>
              <a:ext cx="819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D55A5A"/>
                  </a:solidFill>
                </a:rPr>
                <a:t>[3][4]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BE09C04C-0F8C-449B-853F-00DC92F31360}"/>
                </a:ext>
              </a:extLst>
            </p:cNvPr>
            <p:cNvCxnSpPr/>
            <p:nvPr/>
          </p:nvCxnSpPr>
          <p:spPr>
            <a:xfrm>
              <a:off x="6662635" y="3438748"/>
              <a:ext cx="0" cy="971490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97F559C-9F17-4682-B41C-4285EC657952}"/>
                </a:ext>
              </a:extLst>
            </p:cNvPr>
            <p:cNvSpPr txBox="1"/>
            <p:nvPr/>
          </p:nvSpPr>
          <p:spPr>
            <a:xfrm>
              <a:off x="6286545" y="4424721"/>
              <a:ext cx="819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[4][4]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D8883F75-8CD0-4A71-BFDD-271C7E6DA7E4}"/>
              </a:ext>
            </a:extLst>
          </p:cNvPr>
          <p:cNvSpPr txBox="1"/>
          <p:nvPr/>
        </p:nvSpPr>
        <p:spPr>
          <a:xfrm>
            <a:off x="160458" y="1162764"/>
            <a:ext cx="3669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GPU with 3 blocks and 4 threads per block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05A063B-A87B-4E06-A836-477EA62210D1}"/>
              </a:ext>
            </a:extLst>
          </p:cNvPr>
          <p:cNvSpPr txBox="1"/>
          <p:nvPr/>
        </p:nvSpPr>
        <p:spPr>
          <a:xfrm>
            <a:off x="4903798" y="1162764"/>
            <a:ext cx="3669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For a 5x5 graph: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8FEA380-5D7F-4969-9307-745423F35F88}"/>
              </a:ext>
            </a:extLst>
          </p:cNvPr>
          <p:cNvSpPr txBox="1"/>
          <p:nvPr/>
        </p:nvSpPr>
        <p:spPr>
          <a:xfrm>
            <a:off x="434293" y="5972592"/>
            <a:ext cx="366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version0</a:t>
            </a:r>
            <a:endParaRPr lang="en-US" sz="2000" b="1" dirty="0">
              <a:solidFill>
                <a:schemeClr val="accent4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165D3B9-7FB4-4A34-9A15-FF96B246BC63}"/>
              </a:ext>
            </a:extLst>
          </p:cNvPr>
          <p:cNvSpPr txBox="1"/>
          <p:nvPr/>
        </p:nvSpPr>
        <p:spPr>
          <a:xfrm>
            <a:off x="160458" y="2314377"/>
            <a:ext cx="3990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Each block cyclically update a row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The threads within each block cyclically update an element in the row</a:t>
            </a:r>
          </a:p>
        </p:txBody>
      </p:sp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C350F494-BCA1-489A-8F1E-B4880E7D1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990163"/>
              </p:ext>
            </p:extLst>
          </p:nvPr>
        </p:nvGraphicFramePr>
        <p:xfrm>
          <a:off x="11030888" y="3591088"/>
          <a:ext cx="1256221" cy="507047"/>
        </p:xfrm>
        <a:graphic>
          <a:graphicData uri="http://schemas.openxmlformats.org/drawingml/2006/table">
            <a:tbl>
              <a:tblPr/>
              <a:tblGrid>
                <a:gridCol w="1256221">
                  <a:extLst>
                    <a:ext uri="{9D8B030D-6E8A-4147-A177-3AD203B41FA5}">
                      <a16:colId xmlns:a16="http://schemas.microsoft.com/office/drawing/2014/main" val="1062782946"/>
                    </a:ext>
                  </a:extLst>
                </a:gridCol>
              </a:tblGrid>
              <a:tr h="50704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4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Threads</a:t>
                      </a:r>
                    </a:p>
                  </a:txBody>
                  <a:tcPr marL="169016" marR="169016" marT="84508" marB="84508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7653863"/>
                  </a:ext>
                </a:extLst>
              </a:tr>
            </a:tbl>
          </a:graphicData>
        </a:graphic>
      </p:graphicFrame>
      <p:sp>
        <p:nvSpPr>
          <p:cNvPr id="80" name="TextBox 79">
            <a:extLst>
              <a:ext uri="{FF2B5EF4-FFF2-40B4-BE49-F238E27FC236}">
                <a16:creationId xmlns:a16="http://schemas.microsoft.com/office/drawing/2014/main" id="{41B754A1-79E0-4119-9D7A-C6EA27769B6D}"/>
              </a:ext>
            </a:extLst>
          </p:cNvPr>
          <p:cNvSpPr txBox="1"/>
          <p:nvPr/>
        </p:nvSpPr>
        <p:spPr>
          <a:xfrm>
            <a:off x="160458" y="2318083"/>
            <a:ext cx="3990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Each block cyclically update a row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The threads within each block cyclically update an element in the row</a:t>
            </a:r>
          </a:p>
        </p:txBody>
      </p:sp>
    </p:spTree>
    <p:extLst>
      <p:ext uri="{BB962C8B-B14F-4D97-AF65-F5344CB8AC3E}">
        <p14:creationId xmlns:p14="http://schemas.microsoft.com/office/powerpoint/2010/main" val="170452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31" grpId="0"/>
      <p:bldP spid="132" grpId="0"/>
      <p:bldP spid="133" grpId="0"/>
      <p:bldP spid="78" grpId="0"/>
      <p:bldP spid="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D0A60-20EA-4378-8F0F-364D5684B8B0}"/>
              </a:ext>
            </a:extLst>
          </p:cNvPr>
          <p:cNvSpPr txBox="1">
            <a:spLocks/>
          </p:cNvSpPr>
          <p:nvPr/>
        </p:nvSpPr>
        <p:spPr bwMode="auto">
          <a:xfrm>
            <a:off x="1538650" y="0"/>
            <a:ext cx="9114695" cy="8851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ea typeface="ＭＳ Ｐゴシック"/>
              </a:rPr>
              <a:t>Reducing Memory Accesses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6174FDB-B435-4D31-A126-57A85D23D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235827"/>
              </p:ext>
            </p:extLst>
          </p:nvPr>
        </p:nvGraphicFramePr>
        <p:xfrm>
          <a:off x="894183" y="2010583"/>
          <a:ext cx="3048000" cy="1724025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804984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3717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3850168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4804475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55978861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79651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640048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a12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a13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256943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224236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3996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3FDF528-92FD-48F1-A2B3-13B79AE93E43}"/>
              </a:ext>
            </a:extLst>
          </p:cNvPr>
          <p:cNvSpPr txBox="1"/>
          <p:nvPr/>
        </p:nvSpPr>
        <p:spPr>
          <a:xfrm>
            <a:off x="894183" y="1457430"/>
            <a:ext cx="3183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k = 2 and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5EFDAA-D7EE-448A-8E8D-4A1810465A2C}"/>
              </a:ext>
            </a:extLst>
          </p:cNvPr>
          <p:cNvSpPr txBox="1"/>
          <p:nvPr/>
        </p:nvSpPr>
        <p:spPr>
          <a:xfrm>
            <a:off x="894183" y="3985404"/>
            <a:ext cx="4488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New a10 = min(a10, a12 + a20)</a:t>
            </a:r>
          </a:p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New a11 = min(a11, a12 + a21)</a:t>
            </a:r>
          </a:p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New a12 = min(a12, a12 + a22)</a:t>
            </a:r>
          </a:p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New a13 = min(a13, a12 + a23)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4CA7EF-D512-4109-B6CA-FC22DAF985D5}"/>
              </a:ext>
            </a:extLst>
          </p:cNvPr>
          <p:cNvSpPr/>
          <p:nvPr/>
        </p:nvSpPr>
        <p:spPr>
          <a:xfrm>
            <a:off x="3740811" y="4009332"/>
            <a:ext cx="672860" cy="1659612"/>
          </a:xfrm>
          <a:prstGeom prst="rect">
            <a:avLst/>
          </a:prstGeom>
          <a:noFill/>
          <a:ln w="38100">
            <a:solidFill>
              <a:srgbClr val="50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19">
            <a:extLst>
              <a:ext uri="{FF2B5EF4-FFF2-40B4-BE49-F238E27FC236}">
                <a16:creationId xmlns:a16="http://schemas.microsoft.com/office/drawing/2014/main" id="{4B41612B-AC86-4C2F-8217-05C4465720B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A5990D-5DA7-4915-BE26-EC801414B630}"/>
              </a:ext>
            </a:extLst>
          </p:cNvPr>
          <p:cNvSpPr txBox="1"/>
          <p:nvPr/>
        </p:nvSpPr>
        <p:spPr>
          <a:xfrm>
            <a:off x="894183" y="5958452"/>
            <a:ext cx="366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version1</a:t>
            </a:r>
            <a:endParaRPr lang="en-US" sz="2000" b="1" dirty="0">
              <a:solidFill>
                <a:schemeClr val="accent4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DEC8C9-1857-4A71-BB3C-87AE8F13EBD4}"/>
              </a:ext>
            </a:extLst>
          </p:cNvPr>
          <p:cNvSpPr txBox="1"/>
          <p:nvPr/>
        </p:nvSpPr>
        <p:spPr>
          <a:xfrm>
            <a:off x="6809119" y="2051629"/>
            <a:ext cx="39900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Every element in the </a:t>
            </a:r>
            <a:r>
              <a:rPr lang="en-US" dirty="0" err="1">
                <a:solidFill>
                  <a:schemeClr val="accent4">
                    <a:lumMod val="25000"/>
                  </a:schemeClr>
                </a:solidFill>
                <a:latin typeface="+mn-lt"/>
              </a:rPr>
              <a:t>i-th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 row needs the [</a:t>
            </a:r>
            <a:r>
              <a:rPr lang="en-US" dirty="0" err="1">
                <a:solidFill>
                  <a:schemeClr val="accent4">
                    <a:lumMod val="25000"/>
                  </a:schemeClr>
                </a:solidFill>
                <a:latin typeface="+mn-lt"/>
              </a:rPr>
              <a:t>i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][k]</a:t>
            </a:r>
            <a:r>
              <a:rPr lang="en-US" dirty="0" err="1">
                <a:solidFill>
                  <a:schemeClr val="accent4">
                    <a:lumMod val="25000"/>
                  </a:schemeClr>
                </a:solidFill>
                <a:latin typeface="+mn-lt"/>
              </a:rPr>
              <a:t>th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 element to update.</a:t>
            </a:r>
          </a:p>
          <a:p>
            <a:pPr algn="just"/>
            <a:endParaRPr lang="en-US" dirty="0">
              <a:solidFill>
                <a:schemeClr val="accent4">
                  <a:lumMod val="25000"/>
                </a:schemeClr>
              </a:solidFill>
              <a:latin typeface="+mn-lt"/>
            </a:endParaRPr>
          </a:p>
          <a:p>
            <a:pPr algn="just"/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Saving the [</a:t>
            </a:r>
            <a:r>
              <a:rPr lang="en-US" dirty="0" err="1">
                <a:solidFill>
                  <a:schemeClr val="accent4">
                    <a:lumMod val="25000"/>
                  </a:schemeClr>
                </a:solidFill>
                <a:latin typeface="+mn-lt"/>
              </a:rPr>
              <a:t>i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][k]</a:t>
            </a:r>
            <a:r>
              <a:rPr lang="en-US" dirty="0" err="1">
                <a:solidFill>
                  <a:schemeClr val="accent4">
                    <a:lumMod val="25000"/>
                  </a:schemeClr>
                </a:solidFill>
                <a:latin typeface="+mn-lt"/>
              </a:rPr>
              <a:t>th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 element at the start of the </a:t>
            </a:r>
            <a:r>
              <a:rPr lang="en-US" dirty="0" err="1">
                <a:solidFill>
                  <a:schemeClr val="accent4">
                    <a:lumMod val="25000"/>
                  </a:schemeClr>
                </a:solidFill>
                <a:latin typeface="+mn-lt"/>
              </a:rPr>
              <a:t>i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-loop means fewer global memory accesses.</a:t>
            </a:r>
          </a:p>
        </p:txBody>
      </p:sp>
    </p:spTree>
    <p:extLst>
      <p:ext uri="{BB962C8B-B14F-4D97-AF65-F5344CB8AC3E}">
        <p14:creationId xmlns:p14="http://schemas.microsoft.com/office/powerpoint/2010/main" val="157361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  <p:bldP spid="24" grpId="0"/>
      <p:bldP spid="1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D0A60-20EA-4378-8F0F-364D5684B8B0}"/>
              </a:ext>
            </a:extLst>
          </p:cNvPr>
          <p:cNvSpPr txBox="1">
            <a:spLocks/>
          </p:cNvSpPr>
          <p:nvPr/>
        </p:nvSpPr>
        <p:spPr bwMode="auto">
          <a:xfrm>
            <a:off x="1538650" y="0"/>
            <a:ext cx="9114695" cy="8851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ea typeface="ＭＳ Ｐゴシック"/>
              </a:rPr>
              <a:t>Reducing Memory Accesses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1234D1-F88A-4435-856A-3547494D9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1216"/>
              </p:ext>
            </p:extLst>
          </p:nvPr>
        </p:nvGraphicFramePr>
        <p:xfrm>
          <a:off x="598099" y="1929490"/>
          <a:ext cx="3048000" cy="17335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76530626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379645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1784949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85083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79038398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89065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a01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a02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958057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a11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a12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258739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a21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a22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540708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a31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a32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23292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88B731-ADC4-4C16-A9AB-C79D355CF98E}"/>
              </a:ext>
            </a:extLst>
          </p:cNvPr>
          <p:cNvSpPr txBox="1"/>
          <p:nvPr/>
        </p:nvSpPr>
        <p:spPr>
          <a:xfrm>
            <a:off x="598099" y="3904311"/>
            <a:ext cx="4488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New a01 = min(a01, a02 + a21)</a:t>
            </a:r>
          </a:p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New a11 = min(a11, a12 + a21)</a:t>
            </a:r>
          </a:p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New a21 = min(a21, a22 + a21)</a:t>
            </a:r>
          </a:p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New a31 = min(a31, a32 + a21)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E7CF78-8EA4-4AAE-AF3E-CA8E5384DF52}"/>
              </a:ext>
            </a:extLst>
          </p:cNvPr>
          <p:cNvSpPr txBox="1"/>
          <p:nvPr/>
        </p:nvSpPr>
        <p:spPr>
          <a:xfrm>
            <a:off x="598099" y="1376336"/>
            <a:ext cx="3183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k = 2 and j =1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3B220C-3EA5-4370-8DBA-AC1958FC56D1}"/>
              </a:ext>
            </a:extLst>
          </p:cNvPr>
          <p:cNvSpPr/>
          <p:nvPr/>
        </p:nvSpPr>
        <p:spPr>
          <a:xfrm>
            <a:off x="4272771" y="3814359"/>
            <a:ext cx="672860" cy="1659612"/>
          </a:xfrm>
          <a:prstGeom prst="rect">
            <a:avLst/>
          </a:prstGeom>
          <a:noFill/>
          <a:ln w="38100">
            <a:solidFill>
              <a:srgbClr val="50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19">
            <a:extLst>
              <a:ext uri="{FF2B5EF4-FFF2-40B4-BE49-F238E27FC236}">
                <a16:creationId xmlns:a16="http://schemas.microsoft.com/office/drawing/2014/main" id="{4B41612B-AC86-4C2F-8217-05C4465720B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1A49C6-8E92-4653-8678-0C6228BC2241}"/>
              </a:ext>
            </a:extLst>
          </p:cNvPr>
          <p:cNvSpPr txBox="1"/>
          <p:nvPr/>
        </p:nvSpPr>
        <p:spPr>
          <a:xfrm>
            <a:off x="603351" y="5891499"/>
            <a:ext cx="366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version2</a:t>
            </a:r>
            <a:endParaRPr lang="en-US" sz="2000" b="1" dirty="0">
              <a:solidFill>
                <a:schemeClr val="accent4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7AF11F-B79A-4C31-892F-8CA2A9F76B6C}"/>
              </a:ext>
            </a:extLst>
          </p:cNvPr>
          <p:cNvSpPr txBox="1"/>
          <p:nvPr/>
        </p:nvSpPr>
        <p:spPr>
          <a:xfrm>
            <a:off x="6809119" y="2051629"/>
            <a:ext cx="39900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Iterating through the matrix column-wise, every element in the j-</a:t>
            </a:r>
            <a:r>
              <a:rPr lang="en-US" dirty="0" err="1">
                <a:solidFill>
                  <a:schemeClr val="accent4">
                    <a:lumMod val="25000"/>
                  </a:schemeClr>
                </a:solidFill>
                <a:latin typeface="+mn-lt"/>
              </a:rPr>
              <a:t>th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 column needs the [k][j]</a:t>
            </a:r>
            <a:r>
              <a:rPr lang="en-US" dirty="0" err="1">
                <a:solidFill>
                  <a:schemeClr val="accent4">
                    <a:lumMod val="25000"/>
                  </a:schemeClr>
                </a:solidFill>
                <a:latin typeface="+mn-lt"/>
              </a:rPr>
              <a:t>th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 element to update.</a:t>
            </a:r>
          </a:p>
          <a:p>
            <a:pPr algn="just"/>
            <a:endParaRPr lang="en-US" dirty="0">
              <a:solidFill>
                <a:schemeClr val="accent4">
                  <a:lumMod val="25000"/>
                </a:schemeClr>
              </a:solidFill>
              <a:latin typeface="+mn-lt"/>
            </a:endParaRPr>
          </a:p>
          <a:p>
            <a:pPr algn="just"/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Saving the [k][j]</a:t>
            </a:r>
            <a:r>
              <a:rPr lang="en-US" dirty="0" err="1">
                <a:solidFill>
                  <a:schemeClr val="accent4">
                    <a:lumMod val="25000"/>
                  </a:schemeClr>
                </a:solidFill>
                <a:latin typeface="+mn-lt"/>
              </a:rPr>
              <a:t>th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+mn-lt"/>
              </a:rPr>
              <a:t> element at the start of the j-loop means fewer global memory accesses.</a:t>
            </a:r>
          </a:p>
        </p:txBody>
      </p:sp>
    </p:spTree>
    <p:extLst>
      <p:ext uri="{BB962C8B-B14F-4D97-AF65-F5344CB8AC3E}">
        <p14:creationId xmlns:p14="http://schemas.microsoft.com/office/powerpoint/2010/main" val="350164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 animBg="1"/>
      <p:bldP spid="25" grpId="0"/>
      <p:bldP spid="18" grpId="0" build="p"/>
    </p:bldLst>
  </p:timing>
</p:sld>
</file>

<file path=ppt/theme/theme1.xml><?xml version="1.0" encoding="utf-8"?>
<a:theme xmlns:a="http://schemas.openxmlformats.org/drawingml/2006/main" name="Template_2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700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FAAA"/>
      </a:accent5>
      <a:accent6>
        <a:srgbClr val="0000E7"/>
      </a:accent6>
      <a:hlink>
        <a:srgbClr val="99CC99"/>
      </a:hlink>
      <a:folHlink>
        <a:srgbClr val="5A0019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4961</TotalTime>
  <Words>2382</Words>
  <Application>Microsoft Office PowerPoint</Application>
  <PresentationFormat>Widescreen</PresentationFormat>
  <Paragraphs>1323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Cambria Math</vt:lpstr>
      <vt:lpstr>Roboto</vt:lpstr>
      <vt:lpstr>Times New Roman</vt:lpstr>
      <vt:lpstr>Wingdings</vt:lpstr>
      <vt:lpstr>Template_2</vt:lpstr>
      <vt:lpstr>Material</vt:lpstr>
      <vt:lpstr>A Blocked Approach for Implementing the Floyd-Warshall Algorithm in CUDA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MRP</dc:creator>
  <cp:lastModifiedBy>Mahajan, Shubhangi</cp:lastModifiedBy>
  <cp:revision>177</cp:revision>
  <dcterms:created xsi:type="dcterms:W3CDTF">2008-03-03T18:35:18Z</dcterms:created>
  <dcterms:modified xsi:type="dcterms:W3CDTF">2020-12-11T04:12:45Z</dcterms:modified>
</cp:coreProperties>
</file>